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72" r:id="rId2"/>
    <p:sldId id="273" r:id="rId3"/>
    <p:sldId id="274" r:id="rId4"/>
    <p:sldId id="280" r:id="rId5"/>
    <p:sldId id="288" r:id="rId6"/>
    <p:sldId id="276" r:id="rId7"/>
    <p:sldId id="277" r:id="rId8"/>
    <p:sldId id="289" r:id="rId9"/>
    <p:sldId id="278" r:id="rId10"/>
    <p:sldId id="279" r:id="rId11"/>
    <p:sldId id="290" r:id="rId12"/>
    <p:sldId id="282" r:id="rId13"/>
    <p:sldId id="283" r:id="rId14"/>
    <p:sldId id="285" r:id="rId15"/>
    <p:sldId id="286" r:id="rId16"/>
    <p:sldId id="291" r:id="rId17"/>
    <p:sldId id="292" r:id="rId18"/>
    <p:sldId id="305" r:id="rId19"/>
    <p:sldId id="306" r:id="rId20"/>
    <p:sldId id="293" r:id="rId21"/>
    <p:sldId id="295" r:id="rId22"/>
    <p:sldId id="296" r:id="rId23"/>
    <p:sldId id="297" r:id="rId24"/>
    <p:sldId id="301" r:id="rId25"/>
    <p:sldId id="302" r:id="rId26"/>
    <p:sldId id="303" r:id="rId27"/>
    <p:sldId id="304" r:id="rId28"/>
    <p:sldId id="300" r:id="rId29"/>
    <p:sldId id="294" r:id="rId30"/>
    <p:sldId id="298" r:id="rId31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C69356-B3C8-A8A1-E501-87CA7A7FA007}" v="117" dt="2024-05-23T17:21:28.939"/>
    <p1510:client id="{213DBE6F-5CE7-0D23-59C5-E2A01D3F0DDC}" v="12" dt="2024-05-23T17:18:18.985"/>
    <p1510:client id="{44634836-BF75-C79A-96E3-433A71985C91}" v="9" dt="2024-05-22T15:01:06.959"/>
    <p1510:client id="{54456F4B-18FE-1BB0-107E-0B024B1AA451}" v="133" dt="2024-05-23T11:28:51.751"/>
    <p1510:client id="{751662CC-3C3F-FFD2-2F0D-9C9FF4432D45}" v="139" dt="2024-05-22T14:58:10.511"/>
    <p1510:client id="{783E043B-923D-79D8-2CF4-4550E6662375}" v="2152" dt="2024-05-22T20:08:58.171"/>
    <p1510:client id="{876A7C9A-A2F5-CBAD-90AB-6778558C678D}" v="45" dt="2024-05-23T12:11:35.255"/>
    <p1510:client id="{CCA314DE-E66D-41CF-44A7-4BEA3A7F5F0B}" v="4" dt="2024-05-22T18:43:05.739"/>
    <p1510:client id="{D13C3308-A573-C28A-A826-247219E5FA9B}" v="135" dt="2024-05-23T17:40:53.945"/>
    <p1510:client id="{D34B4E12-6B6A-4B6F-2358-C332B0FCC3F5}" v="2" dt="2024-05-22T22:50:39.231"/>
  </p1510:revLst>
</p1510:revInfo>
</file>

<file path=ppt/tableStyles.xml><?xml version="1.0" encoding="utf-8"?>
<a:tblStyleLst xmlns:a="http://schemas.openxmlformats.org/drawingml/2006/main" def="{8799B23B-EC83-4686-B30A-512413B5E67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384B2-BD40-40F3-8533-5FAC47ECD10E}" type="datetime1">
              <a:rPr lang="pt-PT" smtClean="0"/>
              <a:t>23/05/2024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85094B-EE8A-4DB5-9FCA-FC38ED16DC3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3532704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4DEB2F-E09D-4FCC-B2EF-5E4C50D5EDB1}" type="datetime1">
              <a:rPr lang="pt-PT" smtClean="0"/>
              <a:t>23/05/2024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93B0CF2-7F87-4E02-A248-870047730F99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149813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93B0CF2-7F87-4E02-A248-870047730F99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95133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27854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13081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err="1">
                <a:ea typeface="Calibri"/>
                <a:cs typeface="Calibri"/>
              </a:rPr>
              <a:t>Functional</a:t>
            </a:r>
          </a:p>
          <a:p>
            <a:pPr marL="171450" indent="-171450">
              <a:buFont typeface="Arial"/>
              <a:buChar char="•"/>
            </a:pPr>
            <a:r>
              <a:rPr lang="pt-PT">
                <a:ea typeface="Calibri"/>
                <a:cs typeface="Calibri"/>
              </a:rPr>
              <a:t>Access </a:t>
            </a:r>
            <a:r>
              <a:rPr lang="pt-PT" err="1">
                <a:ea typeface="Calibri"/>
                <a:cs typeface="Calibri"/>
              </a:rPr>
              <a:t>pets</a:t>
            </a:r>
            <a:r>
              <a:rPr lang="pt-PT">
                <a:ea typeface="Calibri"/>
                <a:cs typeface="Calibri"/>
              </a:rPr>
              <a:t>' </a:t>
            </a:r>
            <a:r>
              <a:rPr lang="pt-PT" err="1">
                <a:ea typeface="Calibri"/>
                <a:cs typeface="Calibri"/>
              </a:rPr>
              <a:t>prescriptions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and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vaccinations</a:t>
            </a:r>
          </a:p>
          <a:p>
            <a:pPr marL="171450" indent="-171450">
              <a:buFont typeface="Arial"/>
              <a:buChar char="•"/>
            </a:pPr>
            <a:r>
              <a:rPr lang="pt-PT">
                <a:ea typeface="Calibri"/>
                <a:cs typeface="Calibri"/>
              </a:rPr>
              <a:t>Access </a:t>
            </a:r>
            <a:r>
              <a:rPr lang="pt-PT" err="1">
                <a:ea typeface="Calibri"/>
                <a:cs typeface="Calibri"/>
              </a:rPr>
              <a:t>pets</a:t>
            </a:r>
            <a:r>
              <a:rPr lang="pt-PT">
                <a:ea typeface="Calibri"/>
                <a:cs typeface="Calibri"/>
              </a:rPr>
              <a:t>' </a:t>
            </a:r>
            <a:r>
              <a:rPr lang="pt-PT" err="1">
                <a:ea typeface="Calibri"/>
                <a:cs typeface="Calibri"/>
              </a:rPr>
              <a:t>registry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and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information</a:t>
            </a:r>
          </a:p>
          <a:p>
            <a:pPr marL="171450" indent="-171450">
              <a:buFont typeface="Arial"/>
              <a:buChar char="•"/>
            </a:pPr>
            <a:r>
              <a:rPr lang="pt-PT" err="1">
                <a:ea typeface="Calibri"/>
                <a:cs typeface="Calibri"/>
              </a:rPr>
              <a:t>Owner</a:t>
            </a:r>
            <a:r>
              <a:rPr lang="pt-PT">
                <a:ea typeface="Calibri"/>
                <a:cs typeface="Calibri"/>
              </a:rPr>
              <a:t> can </a:t>
            </a:r>
            <a:r>
              <a:rPr lang="pt-PT" err="1">
                <a:ea typeface="Calibri"/>
                <a:cs typeface="Calibri"/>
              </a:rPr>
              <a:t>add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measurements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of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their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pets</a:t>
            </a:r>
            <a:r>
              <a:rPr lang="pt-PT">
                <a:ea typeface="Calibri"/>
                <a:cs typeface="Calibri"/>
              </a:rPr>
              <a:t>' </a:t>
            </a:r>
            <a:r>
              <a:rPr lang="pt-PT" err="1">
                <a:ea typeface="Calibri"/>
                <a:cs typeface="Calibri"/>
              </a:rPr>
              <a:t>weight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taken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at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home</a:t>
            </a:r>
          </a:p>
          <a:p>
            <a:pPr marL="171450" indent="-171450">
              <a:buFont typeface="Arial"/>
              <a:buChar char="•"/>
            </a:pPr>
            <a:r>
              <a:rPr lang="pt-PT" err="1">
                <a:ea typeface="Calibri"/>
                <a:cs typeface="Calibri"/>
              </a:rPr>
              <a:t>Check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scheduled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appointments</a:t>
            </a:r>
            <a:r>
              <a:rPr lang="pt-PT">
                <a:ea typeface="Calibri"/>
                <a:cs typeface="Calibri"/>
              </a:rPr>
              <a:t>' date </a:t>
            </a:r>
            <a:r>
              <a:rPr lang="pt-PT" err="1">
                <a:ea typeface="Calibri"/>
                <a:cs typeface="Calibri"/>
              </a:rPr>
              <a:t>and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information</a:t>
            </a:r>
          </a:p>
          <a:p>
            <a:pPr marL="171450" indent="-171450">
              <a:buFont typeface="Arial"/>
              <a:buChar char="•"/>
            </a:pPr>
            <a:r>
              <a:rPr lang="pt-PT" err="1">
                <a:ea typeface="Calibri"/>
                <a:cs typeface="Calibri"/>
              </a:rPr>
              <a:t>Check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information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on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previous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appointments</a:t>
            </a:r>
          </a:p>
          <a:p>
            <a:pPr marL="171450" indent="-171450">
              <a:buFont typeface="Arial"/>
              <a:buChar char="•"/>
            </a:pPr>
            <a:r>
              <a:rPr lang="pt-PT" err="1">
                <a:ea typeface="Calibri"/>
                <a:cs typeface="Calibri"/>
              </a:rPr>
              <a:t>Receive</a:t>
            </a:r>
            <a:r>
              <a:rPr lang="pt-PT">
                <a:ea typeface="Calibri"/>
                <a:cs typeface="Calibri"/>
              </a:rPr>
              <a:t> a </a:t>
            </a:r>
            <a:r>
              <a:rPr lang="pt-PT" err="1">
                <a:ea typeface="Calibri"/>
                <a:cs typeface="Calibri"/>
              </a:rPr>
              <a:t>notification</a:t>
            </a:r>
            <a:r>
              <a:rPr lang="pt-PT">
                <a:ea typeface="Calibri"/>
                <a:cs typeface="Calibri"/>
              </a:rPr>
              <a:t> for </a:t>
            </a:r>
            <a:r>
              <a:rPr lang="pt-PT" err="1">
                <a:ea typeface="Calibri"/>
                <a:cs typeface="Calibri"/>
              </a:rPr>
              <a:t>upcoming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appointments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when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close</a:t>
            </a:r>
            <a:r>
              <a:rPr lang="pt-PT">
                <a:ea typeface="Calibri"/>
                <a:cs typeface="Calibri"/>
              </a:rPr>
              <a:t> to </a:t>
            </a:r>
            <a:r>
              <a:rPr lang="pt-PT" err="1">
                <a:ea typeface="Calibri"/>
                <a:cs typeface="Calibri"/>
              </a:rPr>
              <a:t>its</a:t>
            </a:r>
            <a:r>
              <a:rPr lang="pt-PT">
                <a:ea typeface="Calibri"/>
                <a:cs typeface="Calibri"/>
              </a:rPr>
              <a:t> date</a:t>
            </a:r>
          </a:p>
          <a:p>
            <a:r>
              <a:rPr lang="pt-PT">
                <a:ea typeface="Calibri"/>
                <a:cs typeface="Calibri"/>
              </a:rPr>
              <a:t>----------------------------------------------------------------------------------------------------</a:t>
            </a:r>
          </a:p>
          <a:p>
            <a:pPr marL="171450" indent="-171450">
              <a:buFont typeface="Arial"/>
              <a:buChar char="•"/>
            </a:pPr>
            <a:r>
              <a:rPr lang="pt-PT" err="1">
                <a:ea typeface="Calibri"/>
                <a:cs typeface="Calibri"/>
              </a:rPr>
              <a:t>Update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info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about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medication</a:t>
            </a:r>
            <a:r>
              <a:rPr lang="pt-PT">
                <a:ea typeface="Calibri"/>
                <a:cs typeface="Calibri"/>
              </a:rPr>
              <a:t> / </a:t>
            </a:r>
            <a:r>
              <a:rPr lang="pt-PT" err="1">
                <a:ea typeface="Calibri"/>
                <a:cs typeface="Calibri"/>
              </a:rPr>
              <a:t>diet</a:t>
            </a:r>
            <a:r>
              <a:rPr lang="pt-PT">
                <a:ea typeface="Calibri"/>
                <a:cs typeface="Calibri"/>
              </a:rPr>
              <a:t> (</a:t>
            </a:r>
            <a:r>
              <a:rPr lang="pt-PT" err="1">
                <a:ea typeface="Calibri"/>
                <a:cs typeface="Calibri"/>
              </a:rPr>
              <a:t>Not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implemented</a:t>
            </a:r>
            <a:r>
              <a:rPr lang="pt-PT">
                <a:ea typeface="Calibri"/>
                <a:cs typeface="Calibri"/>
              </a:rPr>
              <a:t>)</a:t>
            </a:r>
          </a:p>
          <a:p>
            <a:pPr marL="171450" indent="-171450">
              <a:buFont typeface="Arial"/>
              <a:buChar char="•"/>
            </a:pPr>
            <a:r>
              <a:rPr lang="pt-PT">
                <a:ea typeface="Calibri"/>
                <a:cs typeface="Calibri"/>
              </a:rPr>
              <a:t>Chat </a:t>
            </a:r>
            <a:r>
              <a:rPr lang="pt-PT" err="1">
                <a:ea typeface="Calibri"/>
                <a:cs typeface="Calibri"/>
              </a:rPr>
              <a:t>section</a:t>
            </a:r>
            <a:r>
              <a:rPr lang="pt-PT">
                <a:ea typeface="Calibri"/>
                <a:cs typeface="Calibri"/>
              </a:rPr>
              <a:t> for </a:t>
            </a:r>
            <a:r>
              <a:rPr lang="pt-PT" err="1">
                <a:ea typeface="Calibri"/>
                <a:cs typeface="Calibri"/>
              </a:rPr>
              <a:t>the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owner</a:t>
            </a:r>
            <a:r>
              <a:rPr lang="pt-PT">
                <a:ea typeface="Calibri"/>
                <a:cs typeface="Calibri"/>
              </a:rPr>
              <a:t> to </a:t>
            </a:r>
            <a:r>
              <a:rPr lang="pt-PT" err="1">
                <a:ea typeface="Calibri"/>
                <a:cs typeface="Calibri"/>
              </a:rPr>
              <a:t>clarify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doubts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with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the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vet</a:t>
            </a:r>
            <a:r>
              <a:rPr lang="pt-PT">
                <a:ea typeface="Calibri"/>
                <a:cs typeface="Calibri"/>
              </a:rPr>
              <a:t> (</a:t>
            </a:r>
            <a:r>
              <a:rPr lang="pt-PT" err="1">
                <a:ea typeface="Calibri"/>
                <a:cs typeface="Calibri"/>
              </a:rPr>
              <a:t>Not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implemented</a:t>
            </a:r>
            <a:r>
              <a:rPr lang="pt-PT">
                <a:ea typeface="Calibri"/>
                <a:cs typeface="Calibri"/>
              </a:rPr>
              <a:t>)</a:t>
            </a:r>
          </a:p>
          <a:p>
            <a:endParaRPr lang="pt-PT">
              <a:ea typeface="Calibri"/>
              <a:cs typeface="Calibri"/>
            </a:endParaRPr>
          </a:p>
          <a:p>
            <a:pPr>
              <a:buFont typeface="Arial"/>
            </a:pPr>
            <a:r>
              <a:rPr lang="pt-PT" b="1">
                <a:ea typeface="Calibri"/>
                <a:cs typeface="Calibri"/>
              </a:rPr>
              <a:t>Non-</a:t>
            </a:r>
            <a:r>
              <a:rPr lang="pt-PT" b="1" err="1">
                <a:ea typeface="Calibri"/>
                <a:cs typeface="Calibri"/>
              </a:rPr>
              <a:t>Functional</a:t>
            </a:r>
            <a:endParaRPr lang="pt-PT" b="1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pt-PT" err="1">
                <a:ea typeface="Calibri"/>
                <a:cs typeface="Calibri"/>
              </a:rPr>
              <a:t>Focused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on</a:t>
            </a:r>
            <a:r>
              <a:rPr lang="pt-PT">
                <a:ea typeface="Calibri"/>
                <a:cs typeface="Calibri"/>
              </a:rPr>
              <a:t> mobile </a:t>
            </a:r>
            <a:r>
              <a:rPr lang="pt-PT" err="1">
                <a:ea typeface="Calibri"/>
                <a:cs typeface="Calibri"/>
              </a:rPr>
              <a:t>users</a:t>
            </a:r>
            <a:r>
              <a:rPr lang="pt-PT">
                <a:ea typeface="Calibri"/>
                <a:cs typeface="Calibri"/>
              </a:rPr>
              <a:t>, to </a:t>
            </a:r>
            <a:r>
              <a:rPr lang="pt-PT" err="1">
                <a:ea typeface="Calibri"/>
                <a:cs typeface="Calibri"/>
              </a:rPr>
              <a:t>be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used</a:t>
            </a:r>
            <a:r>
              <a:rPr lang="pt-PT">
                <a:ea typeface="Calibri"/>
                <a:cs typeface="Calibri"/>
              </a:rPr>
              <a:t> as a web app (</a:t>
            </a:r>
            <a:r>
              <a:rPr lang="pt-PT" err="1">
                <a:ea typeface="Calibri"/>
                <a:cs typeface="Calibri"/>
              </a:rPr>
              <a:t>responsive</a:t>
            </a:r>
            <a:r>
              <a:rPr lang="pt-PT">
                <a:ea typeface="Calibri"/>
                <a:cs typeface="Calibri"/>
              </a:rPr>
              <a:t>)</a:t>
            </a:r>
          </a:p>
          <a:p>
            <a:pPr marL="171450" indent="-171450">
              <a:buFont typeface="Arial"/>
              <a:buChar char="•"/>
            </a:pPr>
            <a:r>
              <a:rPr lang="pt-PT">
                <a:ea typeface="Calibri"/>
                <a:cs typeface="Calibri"/>
              </a:rPr>
              <a:t>Must </a:t>
            </a:r>
            <a:r>
              <a:rPr lang="pt-PT" err="1">
                <a:ea typeface="Calibri"/>
                <a:cs typeface="Calibri"/>
              </a:rPr>
              <a:t>be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considerably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easy</a:t>
            </a:r>
            <a:r>
              <a:rPr lang="pt-PT">
                <a:ea typeface="Calibri"/>
                <a:cs typeface="Calibri"/>
              </a:rPr>
              <a:t> to use for a </a:t>
            </a:r>
            <a:r>
              <a:rPr lang="pt-PT" err="1">
                <a:ea typeface="Calibri"/>
                <a:cs typeface="Calibri"/>
              </a:rPr>
              <a:t>large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spectrum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of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users</a:t>
            </a:r>
          </a:p>
          <a:p>
            <a:pPr marL="171450" indent="-171450">
              <a:buFont typeface="Arial"/>
              <a:buChar char="•"/>
            </a:pPr>
            <a:r>
              <a:rPr lang="pt-PT">
                <a:ea typeface="Calibri"/>
                <a:cs typeface="Calibri"/>
              </a:rPr>
              <a:t>App </a:t>
            </a:r>
            <a:r>
              <a:rPr lang="pt-PT" err="1">
                <a:ea typeface="Calibri"/>
                <a:cs typeface="Calibri"/>
              </a:rPr>
              <a:t>elements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should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be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intuitive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both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visually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and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usability-wise</a:t>
            </a:r>
          </a:p>
          <a:p>
            <a:pPr marL="171450" indent="-171450">
              <a:buFont typeface="Arial"/>
              <a:buChar char="•"/>
            </a:pPr>
            <a:r>
              <a:rPr lang="pt-PT" err="1">
                <a:ea typeface="Calibri"/>
                <a:cs typeface="Calibri"/>
              </a:rPr>
              <a:t>Efficient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and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low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loading</a:t>
            </a:r>
            <a:r>
              <a:rPr lang="pt-PT">
                <a:ea typeface="Calibri"/>
                <a:cs typeface="Calibri"/>
              </a:rPr>
              <a:t> times to </a:t>
            </a:r>
            <a:r>
              <a:rPr lang="pt-PT" err="1">
                <a:ea typeface="Calibri"/>
                <a:cs typeface="Calibri"/>
              </a:rPr>
              <a:t>ensure</a:t>
            </a:r>
            <a:r>
              <a:rPr lang="pt-PT">
                <a:ea typeface="Calibri"/>
                <a:cs typeface="Calibri"/>
              </a:rPr>
              <a:t> a </a:t>
            </a:r>
            <a:r>
              <a:rPr lang="pt-PT" err="1">
                <a:ea typeface="Calibri"/>
                <a:cs typeface="Calibri"/>
              </a:rPr>
              <a:t>smooth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experience</a:t>
            </a:r>
          </a:p>
          <a:p>
            <a:pPr marL="171450" indent="-171450">
              <a:buFont typeface="Arial"/>
              <a:buChar char="•"/>
            </a:pPr>
            <a:r>
              <a:rPr lang="pt-PT" err="1">
                <a:ea typeface="Calibri"/>
                <a:cs typeface="Calibri"/>
              </a:rPr>
              <a:t>Tasks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performed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should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have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few</a:t>
            </a:r>
            <a:r>
              <a:rPr lang="pt-PT">
                <a:ea typeface="Calibri"/>
                <a:cs typeface="Calibri"/>
              </a:rPr>
              <a:t> steps to </a:t>
            </a:r>
            <a:r>
              <a:rPr lang="pt-PT" err="1">
                <a:ea typeface="Calibri"/>
                <a:cs typeface="Calibri"/>
              </a:rPr>
              <a:t>ensure</a:t>
            </a:r>
            <a:r>
              <a:rPr lang="pt-PT">
                <a:ea typeface="Calibri"/>
                <a:cs typeface="Calibri"/>
              </a:rPr>
              <a:t> </a:t>
            </a:r>
            <a:r>
              <a:rPr lang="pt-PT" err="1">
                <a:ea typeface="Calibri"/>
                <a:cs typeface="Calibri"/>
              </a:rPr>
              <a:t>simplicity</a:t>
            </a:r>
            <a:r>
              <a:rPr lang="pt-PT">
                <a:ea typeface="Calibri"/>
                <a:cs typeface="Calibri"/>
              </a:rPr>
              <a:t> 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1587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496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6852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20790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>
                <a:ea typeface="Calibri"/>
                <a:cs typeface="Calibri"/>
              </a:rPr>
              <a:t>OTHER SUGGESTIONS</a:t>
            </a:r>
            <a:endParaRPr lang="pt-PT" b="1">
              <a:ea typeface="Calibri" panose="020F0502020204030204"/>
              <a:cs typeface="+mn-lt"/>
            </a:endParaRPr>
          </a:p>
          <a:p>
            <a:pPr marL="285750" indent="-285750">
              <a:buFont typeface="Arial,Sans-Serif"/>
              <a:buChar char="•"/>
            </a:pPr>
            <a:r>
              <a:rPr lang="en-GB"/>
              <a:t>Make the paw icon and logo go to the main page 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,Sans-Serif"/>
              <a:buChar char="•"/>
            </a:pPr>
            <a:r>
              <a:rPr lang="en-GB"/>
              <a:t>Have 2 different calendar icons, instead of using the same icon twice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GB"/>
              <a:t>Make the calendar bigger</a:t>
            </a:r>
            <a:endParaRPr lang="en-US"/>
          </a:p>
          <a:p>
            <a:r>
              <a:rPr lang="en-GB"/>
              <a:t>    ------------------------------------------</a:t>
            </a:r>
            <a:endParaRPr lang="en-US"/>
          </a:p>
          <a:p>
            <a:pPr marL="285750" indent="-285750">
              <a:buFont typeface="Arial,Sans-Serif"/>
              <a:buChar char="•"/>
            </a:pPr>
            <a:r>
              <a:rPr lang="en-GB"/>
              <a:t>Open daily event page in a different window (not used)</a:t>
            </a:r>
            <a:endParaRPr lang="en-GB">
              <a:ea typeface="Calibri"/>
              <a:cs typeface="Calibri"/>
            </a:endParaRPr>
          </a:p>
          <a:p>
            <a:endParaRPr lang="pt-PT">
              <a:ea typeface="Calibri"/>
              <a:cs typeface="+mn-lt"/>
            </a:endParaRPr>
          </a:p>
          <a:p>
            <a:endParaRPr lang="en-GB"/>
          </a:p>
          <a:p>
            <a:endParaRPr lang="pt-PT">
              <a:ea typeface="Calibri"/>
              <a:cs typeface="+mn-lt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2758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575678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25341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719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b="1"/>
              <a:t>MOTIVATION</a:t>
            </a:r>
            <a:endParaRPr lang="en-US"/>
          </a:p>
          <a:p>
            <a:pPr marL="171450" indent="-171450">
              <a:spcBef>
                <a:spcPct val="20000"/>
              </a:spcBef>
              <a:buFont typeface="Arial,Sans-Serif"/>
              <a:buChar char="•"/>
            </a:pPr>
            <a:r>
              <a:rPr lang="en-US"/>
              <a:t>Will more effectively build the bridge between pet owner and veterinarian, by making it easier for both parties to find, organize and manage the information regarding the owners' pets.</a:t>
            </a:r>
            <a:endParaRPr lang="en-US">
              <a:cs typeface="Calibri"/>
            </a:endParaRPr>
          </a:p>
          <a:p>
            <a:pPr marL="171450" indent="-171450">
              <a:spcBef>
                <a:spcPct val="20000"/>
              </a:spcBef>
              <a:buFont typeface="Arial,Sans-Serif"/>
              <a:buChar char="•"/>
            </a:pPr>
            <a:r>
              <a:rPr lang="en-US"/>
              <a:t>Escape the current method of handling the pets' info (excel) for a better method (purpose-driven designed web app)</a:t>
            </a:r>
          </a:p>
          <a:p>
            <a:pPr>
              <a:spcBef>
                <a:spcPct val="20000"/>
              </a:spcBef>
            </a:pPr>
            <a:r>
              <a:rPr lang="en-US" b="1">
                <a:cs typeface="Calibri"/>
              </a:rPr>
              <a:t>WHY THIS PROJECT?</a:t>
            </a:r>
          </a:p>
          <a:p>
            <a:pPr marL="171450" indent="-171450">
              <a:spcBef>
                <a:spcPct val="20000"/>
              </a:spcBef>
              <a:buFont typeface="Arial,Sans-Serif"/>
              <a:buChar char="•"/>
            </a:pPr>
            <a:r>
              <a:rPr lang="en-US"/>
              <a:t>This app was inspired by the real-world situation of a veterinarian, who saw room for improvement in her workplace to better match hers and her clients' needs.</a:t>
            </a:r>
          </a:p>
          <a:p>
            <a:pPr>
              <a:spcBef>
                <a:spcPct val="20000"/>
              </a:spcBef>
            </a:pPr>
            <a:r>
              <a:rPr lang="en-US" b="1">
                <a:cs typeface="Calibri"/>
              </a:rPr>
              <a:t>PERSONAL INTEREST</a:t>
            </a:r>
          </a:p>
          <a:p>
            <a:pPr marL="171450" indent="-171450">
              <a:spcBef>
                <a:spcPct val="20000"/>
              </a:spcBef>
              <a:buFont typeface="Arial,Sans-Serif"/>
              <a:buChar char="•"/>
            </a:pPr>
            <a:r>
              <a:rPr lang="en-US"/>
              <a:t>We mean to connect this project with Database course to make a fully functional app for real-world deployment </a:t>
            </a:r>
            <a:endParaRPr lang="en-US"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5191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20000"/>
              </a:spcBef>
            </a:pPr>
            <a:r>
              <a:rPr lang="en-US" b="1"/>
              <a:t>Data Base</a:t>
            </a:r>
            <a:endParaRPr lang="en-US"/>
          </a:p>
          <a:p>
            <a:r>
              <a:rPr lang="en-US"/>
              <a:t>Develop a user database to save user’s and pets information such as username, password, appointments, diets…</a:t>
            </a:r>
            <a:endParaRPr lang="en-US">
              <a:ea typeface="Calibri"/>
              <a:cs typeface="Calibri"/>
            </a:endParaRPr>
          </a:p>
          <a:p>
            <a:endParaRPr lang="pt-PT">
              <a:ea typeface="Calibri"/>
              <a:cs typeface="Calibri"/>
            </a:endParaRPr>
          </a:p>
          <a:p>
            <a:pPr>
              <a:spcBef>
                <a:spcPct val="20000"/>
              </a:spcBef>
            </a:pPr>
            <a:r>
              <a:rPr lang="en-US" b="1"/>
              <a:t>Vet Interface</a:t>
            </a:r>
            <a:endParaRPr lang="en-US"/>
          </a:p>
          <a:p>
            <a:r>
              <a:rPr lang="en-US"/>
              <a:t>Develop the veterinarian perspective so that she can add notes, diets, schedule appointments…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  <a:p>
            <a:r>
              <a:rPr lang="en-US" b="1">
                <a:ea typeface="Calibri" panose="020F0502020204030204"/>
                <a:cs typeface="Calibri" panose="020F0502020204030204"/>
              </a:rPr>
              <a:t>Backend</a:t>
            </a:r>
          </a:p>
          <a:p>
            <a:r>
              <a:rPr lang="en-US">
                <a:ea typeface="Calibri" panose="020F0502020204030204"/>
                <a:cs typeface="Calibri" panose="020F0502020204030204"/>
              </a:rPr>
              <a:t>Establish the link between Database and </a:t>
            </a:r>
            <a:r>
              <a:rPr lang="en-US" err="1">
                <a:ea typeface="Calibri" panose="020F0502020204030204"/>
                <a:cs typeface="Calibri" panose="020F0502020204030204"/>
              </a:rPr>
              <a:t>FrontEnd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endParaRPr lang="pt-PT">
              <a:ea typeface="Calibri"/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790047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>
                <a:ea typeface="Calibri"/>
                <a:cs typeface="Calibri"/>
              </a:rPr>
              <a:t>HIGH-LEVEL GOALS</a:t>
            </a:r>
          </a:p>
          <a:p>
            <a:pPr marL="800100" lvl="1" indent="-342900">
              <a:spcBef>
                <a:spcPct val="20000"/>
              </a:spcBef>
              <a:buFont typeface="Arial,Sans-Serif"/>
              <a:buChar char="•"/>
            </a:pPr>
            <a:r>
              <a:rPr lang="en-US"/>
              <a:t>Allow pet owners to have all the desired information at their fingertips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spcBef>
                <a:spcPct val="20000"/>
              </a:spcBef>
              <a:buFont typeface="Arial,Sans-Serif"/>
              <a:buChar char="•"/>
            </a:pPr>
            <a:r>
              <a:rPr lang="en-US"/>
              <a:t>Facilitate owner &lt;-&gt; vet communication</a:t>
            </a:r>
            <a:endParaRPr lang="pt-PT"/>
          </a:p>
          <a:p>
            <a:pPr marL="800100" lvl="1" indent="-342900">
              <a:spcBef>
                <a:spcPct val="20000"/>
              </a:spcBef>
              <a:buFont typeface="Arial,Sans-Serif"/>
              <a:buChar char="•"/>
            </a:pPr>
            <a:r>
              <a:rPr lang="en-US"/>
              <a:t>Allow owners to track their pets evolution health-wise</a:t>
            </a:r>
            <a:endParaRPr lang="pt-PT">
              <a:ea typeface="Calibri"/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577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367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>
              <a:spcBef>
                <a:spcPct val="20000"/>
              </a:spcBef>
            </a:pPr>
            <a:r>
              <a:rPr lang="en-US" b="1"/>
              <a:t>To choose personas: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800100" lvl="1" indent="-342900">
              <a:spcBef>
                <a:spcPct val="20000"/>
              </a:spcBef>
              <a:buFont typeface="Arial,Sans-Serif" panose="020F0302020204030204"/>
              <a:buChar char="•"/>
            </a:pPr>
            <a:r>
              <a:rPr lang="pt-PT"/>
              <a:t>Role-</a:t>
            </a:r>
            <a:r>
              <a:rPr lang="pt-PT" err="1"/>
              <a:t>Based</a:t>
            </a:r>
            <a:r>
              <a:rPr lang="pt-PT"/>
              <a:t> Personas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spcBef>
                <a:spcPct val="20000"/>
              </a:spcBef>
              <a:buFont typeface="Arial,Sans-Serif" panose="020F0302020204030204"/>
              <a:buChar char="•"/>
            </a:pPr>
            <a:r>
              <a:rPr lang="en-US"/>
              <a:t>Who are the users?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spcBef>
                <a:spcPct val="20000"/>
              </a:spcBef>
              <a:buFont typeface="Arial,Sans-Serif" panose="020F0302020204030204"/>
              <a:buChar char="•"/>
            </a:pPr>
            <a:r>
              <a:rPr lang="en-US"/>
              <a:t>Why are they using the system?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spcBef>
                <a:spcPct val="20000"/>
              </a:spcBef>
              <a:buFont typeface="Arial,Sans-Serif" panose="020F0302020204030204"/>
              <a:buChar char="•"/>
            </a:pPr>
            <a:r>
              <a:rPr lang="en-US"/>
              <a:t>What behaviors, assumptions, and expectations?</a:t>
            </a:r>
            <a:endParaRPr lang="en-US">
              <a:ea typeface="Calibri"/>
              <a:cs typeface="Calibri"/>
            </a:endParaRPr>
          </a:p>
          <a:p>
            <a:pPr marL="800100" lvl="1" indent="-342900">
              <a:spcBef>
                <a:spcPct val="20000"/>
              </a:spcBef>
              <a:buFont typeface="Arial,Sans-Serif" panose="020F0302020204030204"/>
              <a:buChar char="•"/>
            </a:pPr>
            <a:r>
              <a:rPr lang="en-US"/>
              <a:t>10 steps to personas</a:t>
            </a:r>
            <a:endParaRPr lang="en-GB"/>
          </a:p>
          <a:p>
            <a:pPr lvl="2" indent="-342900">
              <a:buAutoNum type="arabicPeriod"/>
            </a:pPr>
            <a:r>
              <a:rPr lang="en-GB"/>
              <a:t>   Collect</a:t>
            </a:r>
            <a:r>
              <a:rPr lang="en-GB" sz="1200"/>
              <a:t> data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marL="1028700" lvl="2" indent="-457200">
              <a:buAutoNum type="arabicPeriod"/>
            </a:pPr>
            <a:r>
              <a:rPr lang="en-GB" sz="1200"/>
              <a:t>Form a hypothesis</a:t>
            </a:r>
            <a:endParaRPr lang="en-GB" sz="1200">
              <a:ea typeface="Calibri" panose="020F0502020204030204"/>
              <a:cs typeface="Calibri" panose="020F0502020204030204"/>
            </a:endParaRPr>
          </a:p>
          <a:p>
            <a:pPr marL="1028700" lvl="2" indent="-457200">
              <a:buAutoNum type="arabicPeriod"/>
            </a:pPr>
            <a:r>
              <a:rPr lang="en-GB" sz="1200"/>
              <a:t>Everyone accepts the hypothesis</a:t>
            </a:r>
            <a:r>
              <a:rPr lang="en-GB"/>
              <a:t> </a:t>
            </a:r>
            <a:endParaRPr lang="en-GB" sz="1200">
              <a:ea typeface="Calibri" panose="020F0502020204030204"/>
              <a:cs typeface="Calibri" panose="020F0502020204030204"/>
            </a:endParaRPr>
          </a:p>
          <a:p>
            <a:pPr marL="1028700" lvl="2" indent="-457200">
              <a:buAutoNum type="arabicPeriod"/>
            </a:pPr>
            <a:r>
              <a:rPr lang="en-GB" sz="1200"/>
              <a:t>Establish a number</a:t>
            </a:r>
            <a:endParaRPr lang="en-GB" sz="1200">
              <a:ea typeface="Calibri" panose="020F0502020204030204"/>
              <a:cs typeface="Calibri" panose="020F0502020204030204"/>
            </a:endParaRPr>
          </a:p>
          <a:p>
            <a:pPr marL="1028700" lvl="2" indent="-457200">
              <a:buAutoNum type="arabicPeriod"/>
            </a:pPr>
            <a:r>
              <a:rPr lang="en-GB" sz="1200"/>
              <a:t>Describe the personas</a:t>
            </a:r>
            <a:endParaRPr lang="en-GB" sz="1200">
              <a:ea typeface="Calibri" panose="020F0502020204030204"/>
              <a:cs typeface="Calibri" panose="020F0502020204030204"/>
            </a:endParaRPr>
          </a:p>
          <a:p>
            <a:pPr marL="1028700" lvl="2" indent="-457200">
              <a:buFont typeface="+mj-lt"/>
              <a:buAutoNum type="arabicPeriod"/>
            </a:pPr>
            <a:r>
              <a:rPr lang="en-GB" sz="1200"/>
              <a:t>Prepare situations or scenarios for your personas</a:t>
            </a:r>
            <a:endParaRPr lang="en-GB" sz="1200">
              <a:ea typeface="Calibri" panose="020F0502020204030204"/>
              <a:cs typeface="Calibri" panose="020F0502020204030204"/>
            </a:endParaRPr>
          </a:p>
          <a:p>
            <a:pPr marL="1028700" lvl="2" indent="-457200">
              <a:buFont typeface="+mj-lt"/>
              <a:buAutoNum type="arabicPeriod"/>
            </a:pPr>
            <a:r>
              <a:rPr lang="en-GB" sz="1200"/>
              <a:t>Obtain acceptance from the organization</a:t>
            </a:r>
            <a:endParaRPr lang="en-GB" sz="1200">
              <a:ea typeface="Calibri" panose="020F0502020204030204"/>
              <a:cs typeface="Calibri" panose="020F0502020204030204"/>
            </a:endParaRPr>
          </a:p>
          <a:p>
            <a:pPr marL="1028700" lvl="2" indent="-457200">
              <a:buFont typeface="+mj-lt"/>
              <a:buAutoNum type="arabicPeriod"/>
            </a:pPr>
            <a:r>
              <a:rPr lang="en-GB" sz="1200"/>
              <a:t>Disseminate knowledge</a:t>
            </a:r>
            <a:endParaRPr lang="en-GB" sz="1200">
              <a:ea typeface="Calibri" panose="020F0502020204030204"/>
              <a:cs typeface="Calibri" panose="020F0502020204030204"/>
            </a:endParaRPr>
          </a:p>
          <a:p>
            <a:pPr marL="1028700" lvl="2" indent="-457200">
              <a:buFont typeface="+mj-lt"/>
              <a:buAutoNum type="arabicPeriod"/>
            </a:pPr>
            <a:r>
              <a:rPr lang="en-GB" sz="1200"/>
              <a:t>Everyone prepares scenarios</a:t>
            </a:r>
            <a:endParaRPr lang="en-GB" sz="1200">
              <a:ea typeface="Calibri" panose="020F0502020204030204"/>
              <a:cs typeface="Calibri" panose="020F0502020204030204"/>
            </a:endParaRPr>
          </a:p>
          <a:p>
            <a:pPr marL="1028700" lvl="2" indent="-457200">
              <a:buFont typeface="+mj-lt"/>
              <a:buAutoNum type="arabicPeriod"/>
            </a:pPr>
            <a:r>
              <a:rPr lang="en-GB" sz="1200"/>
              <a:t>Make ongoing adjustments</a:t>
            </a:r>
            <a:endParaRPr lang="en-GB" sz="1200">
              <a:ea typeface="Calibri" panose="020F0502020204030204"/>
              <a:cs typeface="Calibri" panose="020F0502020204030204"/>
            </a:endParaRPr>
          </a:p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62311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>
                <a:ea typeface="Calibri"/>
                <a:cs typeface="Calibri"/>
              </a:rPr>
              <a:t>NEEDS</a:t>
            </a:r>
          </a:p>
          <a:p>
            <a:r>
              <a:rPr lang="pt-PT"/>
              <a:t>Dr. Daniela </a:t>
            </a:r>
            <a:r>
              <a:rPr lang="pt-PT" err="1"/>
              <a:t>is</a:t>
            </a:r>
            <a:r>
              <a:rPr lang="pt-PT"/>
              <a:t> in </a:t>
            </a:r>
            <a:r>
              <a:rPr lang="pt-PT" err="1"/>
              <a:t>need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an</a:t>
            </a:r>
            <a:r>
              <a:rPr lang="pt-PT"/>
              <a:t> </a:t>
            </a:r>
            <a:r>
              <a:rPr lang="pt-PT" err="1"/>
              <a:t>effective</a:t>
            </a:r>
            <a:r>
              <a:rPr lang="pt-PT"/>
              <a:t> </a:t>
            </a:r>
            <a:r>
              <a:rPr lang="pt-PT" err="1"/>
              <a:t>method</a:t>
            </a:r>
            <a:r>
              <a:rPr lang="pt-PT"/>
              <a:t> to </a:t>
            </a:r>
            <a:r>
              <a:rPr lang="pt-PT" err="1"/>
              <a:t>pass</a:t>
            </a:r>
            <a:r>
              <a:rPr lang="pt-PT"/>
              <a:t> </a:t>
            </a:r>
            <a:r>
              <a:rPr lang="pt-PT" err="1"/>
              <a:t>information</a:t>
            </a:r>
            <a:r>
              <a:rPr lang="pt-PT"/>
              <a:t> to </a:t>
            </a:r>
            <a:r>
              <a:rPr lang="pt-PT" err="1"/>
              <a:t>her</a:t>
            </a:r>
            <a:r>
              <a:rPr lang="pt-PT"/>
              <a:t> clientes </a:t>
            </a:r>
            <a:r>
              <a:rPr lang="pt-PT" err="1"/>
              <a:t>so</a:t>
            </a:r>
            <a:r>
              <a:rPr lang="pt-PT"/>
              <a:t> </a:t>
            </a:r>
            <a:r>
              <a:rPr lang="pt-PT" err="1"/>
              <a:t>that</a:t>
            </a:r>
            <a:r>
              <a:rPr lang="pt-PT"/>
              <a:t> </a:t>
            </a:r>
            <a:r>
              <a:rPr lang="pt-PT" err="1"/>
              <a:t>they</a:t>
            </a:r>
            <a:r>
              <a:rPr lang="pt-PT"/>
              <a:t> </a:t>
            </a:r>
            <a:r>
              <a:rPr lang="pt-PT" err="1"/>
              <a:t>don't</a:t>
            </a:r>
            <a:r>
              <a:rPr lang="pt-PT"/>
              <a:t> </a:t>
            </a:r>
            <a:r>
              <a:rPr lang="pt-PT" err="1"/>
              <a:t>accidently</a:t>
            </a:r>
            <a:r>
              <a:rPr lang="pt-PT"/>
              <a:t> </a:t>
            </a:r>
            <a:r>
              <a:rPr lang="pt-PT" err="1"/>
              <a:t>erase</a:t>
            </a:r>
            <a:r>
              <a:rPr lang="pt-PT"/>
              <a:t> </a:t>
            </a:r>
            <a:r>
              <a:rPr lang="pt-PT" err="1"/>
              <a:t>or</a:t>
            </a:r>
            <a:r>
              <a:rPr lang="pt-PT"/>
              <a:t> alter </a:t>
            </a:r>
            <a:r>
              <a:rPr lang="pt-PT" err="1"/>
              <a:t>information</a:t>
            </a:r>
            <a:r>
              <a:rPr lang="pt-PT"/>
              <a:t> </a:t>
            </a:r>
            <a:r>
              <a:rPr lang="pt-PT" err="1"/>
              <a:t>they</a:t>
            </a:r>
            <a:r>
              <a:rPr lang="pt-PT"/>
              <a:t> </a:t>
            </a:r>
            <a:r>
              <a:rPr lang="pt-PT" err="1"/>
              <a:t>shouldn’t</a:t>
            </a:r>
            <a:r>
              <a:rPr lang="pt-PT"/>
              <a:t>,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provide</a:t>
            </a:r>
            <a:r>
              <a:rPr lang="pt-PT"/>
              <a:t> a more </a:t>
            </a:r>
            <a:r>
              <a:rPr lang="pt-PT" err="1"/>
              <a:t>intuitive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  <a:r>
              <a:rPr lang="pt-PT" err="1"/>
              <a:t>appealing</a:t>
            </a:r>
            <a:r>
              <a:rPr lang="pt-PT"/>
              <a:t> </a:t>
            </a:r>
            <a:r>
              <a:rPr lang="pt-PT" err="1"/>
              <a:t>service</a:t>
            </a:r>
            <a:r>
              <a:rPr lang="pt-PT"/>
              <a:t>.</a:t>
            </a:r>
            <a:endParaRPr lang="pt-PT">
              <a:ea typeface="Calibri"/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17037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>
                <a:ea typeface="Calibri"/>
                <a:cs typeface="Calibri"/>
              </a:rPr>
              <a:t>NEEDS</a:t>
            </a:r>
          </a:p>
          <a:p>
            <a:r>
              <a:rPr lang="pt-PT"/>
              <a:t>Matilda </a:t>
            </a:r>
            <a:r>
              <a:rPr lang="pt-PT" err="1"/>
              <a:t>needs</a:t>
            </a:r>
            <a:r>
              <a:rPr lang="pt-PT"/>
              <a:t> a </a:t>
            </a:r>
            <a:r>
              <a:rPr lang="pt-PT" err="1"/>
              <a:t>reliable</a:t>
            </a:r>
            <a:r>
              <a:rPr lang="pt-PT"/>
              <a:t> </a:t>
            </a:r>
            <a:r>
              <a:rPr lang="pt-PT" err="1"/>
              <a:t>system</a:t>
            </a:r>
            <a:r>
              <a:rPr lang="pt-PT"/>
              <a:t> to organize </a:t>
            </a:r>
            <a:r>
              <a:rPr lang="pt-PT" err="1"/>
              <a:t>all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</a:t>
            </a:r>
            <a:r>
              <a:rPr lang="pt-PT" err="1"/>
              <a:t>needs</a:t>
            </a:r>
            <a:r>
              <a:rPr lang="pt-PT"/>
              <a:t> for </a:t>
            </a:r>
            <a:r>
              <a:rPr lang="pt-PT" err="1"/>
              <a:t>each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her</a:t>
            </a:r>
            <a:r>
              <a:rPr lang="pt-PT"/>
              <a:t> </a:t>
            </a:r>
            <a:r>
              <a:rPr lang="pt-PT" err="1"/>
              <a:t>cat’s</a:t>
            </a:r>
            <a:r>
              <a:rPr lang="pt-PT"/>
              <a:t>, </a:t>
            </a:r>
            <a:r>
              <a:rPr lang="pt-PT" err="1"/>
              <a:t>whose</a:t>
            </a:r>
            <a:r>
              <a:rPr lang="pt-PT"/>
              <a:t> </a:t>
            </a:r>
            <a:r>
              <a:rPr lang="pt-PT" err="1"/>
              <a:t>healthcare</a:t>
            </a:r>
            <a:r>
              <a:rPr lang="pt-PT"/>
              <a:t> </a:t>
            </a:r>
            <a:r>
              <a:rPr lang="pt-PT" err="1"/>
              <a:t>differs</a:t>
            </a:r>
            <a:r>
              <a:rPr lang="pt-PT"/>
              <a:t> </a:t>
            </a:r>
            <a:r>
              <a:rPr lang="pt-PT" err="1"/>
              <a:t>greatly</a:t>
            </a:r>
            <a:r>
              <a:rPr lang="pt-PT"/>
              <a:t> </a:t>
            </a:r>
            <a:r>
              <a:rPr lang="pt-PT" err="1"/>
              <a:t>from</a:t>
            </a:r>
            <a:r>
              <a:rPr lang="pt-PT"/>
              <a:t> </a:t>
            </a:r>
            <a:r>
              <a:rPr lang="pt-PT" err="1"/>
              <a:t>eachother</a:t>
            </a:r>
            <a:r>
              <a:rPr lang="pt-PT"/>
              <a:t>, </a:t>
            </a:r>
            <a:r>
              <a:rPr lang="pt-PT" err="1"/>
              <a:t>making</a:t>
            </a:r>
            <a:r>
              <a:rPr lang="pt-PT"/>
              <a:t> </a:t>
            </a:r>
            <a:r>
              <a:rPr lang="pt-PT" err="1"/>
              <a:t>it</a:t>
            </a:r>
            <a:r>
              <a:rPr lang="pt-PT"/>
              <a:t> hard to </a:t>
            </a:r>
            <a:r>
              <a:rPr lang="pt-PT" err="1"/>
              <a:t>keep</a:t>
            </a:r>
            <a:r>
              <a:rPr lang="pt-PT"/>
              <a:t> </a:t>
            </a:r>
            <a:r>
              <a:rPr lang="pt-PT" err="1"/>
              <a:t>track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.</a:t>
            </a:r>
            <a:endParaRPr lang="en-US"/>
          </a:p>
          <a:p>
            <a:endParaRPr lang="pt-PT" b="1">
              <a:ea typeface="Calibri"/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5466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4817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>
                <a:ea typeface="Calibri"/>
                <a:cs typeface="Calibri"/>
              </a:rPr>
              <a:t>IMPORTANT</a:t>
            </a:r>
          </a:p>
          <a:p>
            <a:r>
              <a:rPr lang="pt-PT" dirty="0" err="1">
                <a:ea typeface="Calibri"/>
                <a:cs typeface="Calibri"/>
              </a:rPr>
              <a:t>Explain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why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the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vet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has</a:t>
            </a:r>
            <a:r>
              <a:rPr lang="pt-PT" dirty="0">
                <a:ea typeface="Calibri"/>
                <a:cs typeface="Calibri"/>
              </a:rPr>
              <a:t> no </a:t>
            </a:r>
            <a:r>
              <a:rPr lang="pt-PT" dirty="0" err="1">
                <a:ea typeface="Calibri"/>
                <a:cs typeface="Calibri"/>
              </a:rPr>
              <a:t>task</a:t>
            </a:r>
            <a:r>
              <a:rPr lang="pt-PT" dirty="0">
                <a:ea typeface="Calibri"/>
                <a:cs typeface="Calibri"/>
              </a:rPr>
              <a:t> (</a:t>
            </a:r>
            <a:r>
              <a:rPr lang="pt-PT" dirty="0" err="1">
                <a:ea typeface="Calibri"/>
                <a:cs typeface="Calibri"/>
              </a:rPr>
              <a:t>only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implemented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the</a:t>
            </a:r>
            <a:r>
              <a:rPr lang="pt-PT" dirty="0">
                <a:ea typeface="Calibri"/>
                <a:cs typeface="Calibri"/>
              </a:rPr>
              <a:t> </a:t>
            </a:r>
            <a:r>
              <a:rPr lang="pt-PT" dirty="0" err="1">
                <a:ea typeface="Calibri"/>
                <a:cs typeface="Calibri"/>
              </a:rPr>
              <a:t>owner's</a:t>
            </a:r>
            <a:r>
              <a:rPr lang="pt-PT" dirty="0">
                <a:ea typeface="Calibri"/>
                <a:cs typeface="Calibri"/>
              </a:rPr>
              <a:t> interface)</a:t>
            </a:r>
            <a:endParaRPr lang="pt-PT" b="1" dirty="0">
              <a:ea typeface="Calibri"/>
              <a:cs typeface="Calibri"/>
            </a:endParaRP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93B0CF2-7F87-4E02-A248-870047730F99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556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/>
          <p:cNvGrpSpPr/>
          <p:nvPr/>
        </p:nvGrpSpPr>
        <p:grpSpPr>
          <a:xfrm>
            <a:off x="0" y="6208894"/>
            <a:ext cx="12192000" cy="649106"/>
            <a:chOff x="0" y="6208894"/>
            <a:chExt cx="12192000" cy="649106"/>
          </a:xfrm>
        </p:grpSpPr>
        <p:sp>
          <p:nvSpPr>
            <p:cNvPr id="2" name="Retângulo 1"/>
            <p:cNvSpPr/>
            <p:nvPr/>
          </p:nvSpPr>
          <p:spPr>
            <a:xfrm>
              <a:off x="3048" y="6220178"/>
              <a:ext cx="12188952" cy="637822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cxnSp>
          <p:nvCxnSpPr>
            <p:cNvPr id="7" name="Conexão Reta 6"/>
            <p:cNvCxnSpPr/>
            <p:nvPr/>
          </p:nvCxnSpPr>
          <p:spPr>
            <a:xfrm>
              <a:off x="0" y="6208894"/>
              <a:ext cx="12192000" cy="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" name="Conexão Reta 4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xão Reta 10"/>
          <p:cNvCxnSpPr/>
          <p:nvPr userDrawn="1"/>
        </p:nvCxnSpPr>
        <p:spPr>
          <a:xfrm flipV="1">
            <a:off x="3048" y="5937956"/>
            <a:ext cx="8241" cy="5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/>
              <a:t>Clique para editar o estilo de título do Modelo Global</a:t>
            </a:r>
            <a:endParaRPr kumimoji="0" lang="pt-PT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 rtlCol="0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pt-PT"/>
              <a:t>Clique para editar o estilo de subtítulo do Modelo Global</a:t>
            </a:r>
            <a:endParaRPr kumimoji="0" lang="pt-PT"/>
          </a:p>
        </p:txBody>
      </p:sp>
      <p:sp>
        <p:nvSpPr>
          <p:cNvPr id="30" name="Marcador de Posição da Data 29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986947-8C2B-4505-82EB-627478AD4F2C}" type="datetime1">
              <a:rPr lang="pt-PT" smtClean="0"/>
              <a:t>23/05/2024</a:t>
            </a:fld>
            <a:endParaRPr lang="pt-PT"/>
          </a:p>
        </p:txBody>
      </p:sp>
      <p:sp>
        <p:nvSpPr>
          <p:cNvPr id="19" name="Marcador de Posição do Rodapé 1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27" name="Marcador de Posição do Número do Diapositivo 2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082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kumimoji="0"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 eaLnBrk="1" latinLnBrk="0" hangingPunct="1"/>
            <a:r>
              <a:rPr lang="pt-PT"/>
              <a:t>Clique para editar os estilos do texto de Modelo Global</a:t>
            </a:r>
          </a:p>
          <a:p>
            <a:pPr lvl="1" rtl="0" eaLnBrk="1" latinLnBrk="0" hangingPunct="1"/>
            <a:r>
              <a:rPr lang="pt-PT"/>
              <a:t>Segundo nível</a:t>
            </a:r>
          </a:p>
          <a:p>
            <a:pPr lvl="2" rtl="0" eaLnBrk="1" latinLnBrk="0" hangingPunct="1"/>
            <a:r>
              <a:rPr lang="pt-PT"/>
              <a:t>Terceiro nível</a:t>
            </a:r>
          </a:p>
          <a:p>
            <a:pPr lvl="3" rtl="0" eaLnBrk="1" latinLnBrk="0" hangingPunct="1"/>
            <a:r>
              <a:rPr lang="pt-PT"/>
              <a:t>Quarto nível</a:t>
            </a:r>
          </a:p>
          <a:p>
            <a:pPr lvl="4" rtl="0" eaLnBrk="1" latinLnBrk="0" hangingPunct="1"/>
            <a:r>
              <a:rPr lang="pt-PT"/>
              <a:t>Quinto nível</a:t>
            </a:r>
            <a:endParaRPr kumimoji="0"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16E99F-774E-4424-A4A0-36BC59D8DC21}" type="datetime1">
              <a:rPr lang="pt-PT" smtClean="0"/>
              <a:t>23/05/2024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777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 rtlCol="0"/>
          <a:lstStyle/>
          <a:p>
            <a:pPr rtl="0"/>
            <a:r>
              <a:rPr lang="pt-PT"/>
              <a:t>Clique para editar o estilo de título do Modelo Global</a:t>
            </a:r>
            <a:endParaRPr kumimoji="0" lang="pt-PT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 rtlCol="0"/>
          <a:lstStyle/>
          <a:p>
            <a:pPr lvl="0" rtl="0" eaLnBrk="1" latinLnBrk="0" hangingPunct="1"/>
            <a:r>
              <a:rPr lang="pt-PT"/>
              <a:t>Clique para editar os estilos do texto de Modelo Global</a:t>
            </a:r>
          </a:p>
          <a:p>
            <a:pPr lvl="1" rtl="0" eaLnBrk="1" latinLnBrk="0" hangingPunct="1"/>
            <a:r>
              <a:rPr lang="pt-PT"/>
              <a:t>Segundo nível</a:t>
            </a:r>
          </a:p>
          <a:p>
            <a:pPr lvl="2" rtl="0" eaLnBrk="1" latinLnBrk="0" hangingPunct="1"/>
            <a:r>
              <a:rPr lang="pt-PT"/>
              <a:t>Terceiro nível</a:t>
            </a:r>
          </a:p>
          <a:p>
            <a:pPr lvl="3" rtl="0" eaLnBrk="1" latinLnBrk="0" hangingPunct="1"/>
            <a:r>
              <a:rPr lang="pt-PT"/>
              <a:t>Quarto nível</a:t>
            </a:r>
          </a:p>
          <a:p>
            <a:pPr lvl="4" rtl="0" eaLnBrk="1" latinLnBrk="0" hangingPunct="1"/>
            <a:r>
              <a:rPr lang="pt-PT"/>
              <a:t>Quinto nível</a:t>
            </a:r>
            <a:endParaRPr kumimoji="0"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35B3FC-A932-4922-AE8A-BC1A4BD133B3}" type="datetime1">
              <a:rPr lang="pt-PT" smtClean="0"/>
              <a:t>23/05/2024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975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kumimoji="0"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 eaLnBrk="1" latinLnBrk="0" hangingPunct="1"/>
            <a:r>
              <a:rPr lang="pt-PT"/>
              <a:t>Clique para editar os estilos do texto de Modelo Global</a:t>
            </a:r>
          </a:p>
          <a:p>
            <a:pPr lvl="1" rtl="0" eaLnBrk="1" latinLnBrk="0" hangingPunct="1"/>
            <a:r>
              <a:rPr lang="pt-PT"/>
              <a:t>Segundo nível</a:t>
            </a:r>
          </a:p>
          <a:p>
            <a:pPr lvl="2" rtl="0" eaLnBrk="1" latinLnBrk="0" hangingPunct="1"/>
            <a:r>
              <a:rPr lang="pt-PT"/>
              <a:t>Terceiro nível</a:t>
            </a:r>
          </a:p>
          <a:p>
            <a:pPr lvl="3" rtl="0" eaLnBrk="1" latinLnBrk="0" hangingPunct="1"/>
            <a:r>
              <a:rPr lang="pt-PT"/>
              <a:t>Quarto nível</a:t>
            </a:r>
          </a:p>
          <a:p>
            <a:pPr lvl="4" rtl="0" eaLnBrk="1" latinLnBrk="0" hangingPunct="1"/>
            <a:r>
              <a:rPr lang="pt-PT"/>
              <a:t>Quinto nível</a:t>
            </a:r>
            <a:endParaRPr kumimoji="0" lang="pt-PT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B7D630-5E3C-415E-987A-7E501F4AACF1}" type="datetime1">
              <a:rPr lang="pt-PT" smtClean="0"/>
              <a:t>23/05/2024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81682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rtlCol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/>
              <a:t>Clique para editar o estilo de título do Modelo Global</a:t>
            </a:r>
            <a:endParaRPr kumimoji="0"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rtlCol="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99BD3B-6488-466A-A7AC-8A2D7863E871}" type="datetime1">
              <a:rPr lang="pt-PT" smtClean="0"/>
              <a:t>23/05/2024</a:t>
            </a:fld>
            <a:endParaRPr lang="pt-PT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19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/>
          <a:lstStyle/>
          <a:p>
            <a:pPr rtl="0"/>
            <a:r>
              <a:rPr lang="pt-PT"/>
              <a:t>Clique para editar o estilo de título do Modelo Global</a:t>
            </a:r>
            <a:endParaRPr kumimoji="0" lang="pt-PT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pt-PT"/>
              <a:t>Clique para editar os estilos do texto de Modelo Global</a:t>
            </a:r>
          </a:p>
          <a:p>
            <a:pPr lvl="1" rtl="0" eaLnBrk="1" latinLnBrk="0" hangingPunct="1"/>
            <a:r>
              <a:rPr lang="pt-PT"/>
              <a:t>Segundo nível</a:t>
            </a:r>
          </a:p>
          <a:p>
            <a:pPr lvl="2" rtl="0" eaLnBrk="1" latinLnBrk="0" hangingPunct="1"/>
            <a:r>
              <a:rPr lang="pt-PT"/>
              <a:t>Terceiro nível</a:t>
            </a:r>
          </a:p>
          <a:p>
            <a:pPr lvl="3" rtl="0" eaLnBrk="1" latinLnBrk="0" hangingPunct="1"/>
            <a:r>
              <a:rPr lang="pt-PT"/>
              <a:t>Quarto nível</a:t>
            </a:r>
          </a:p>
          <a:p>
            <a:pPr lvl="4" rtl="0" eaLnBrk="1" latinLnBrk="0" hangingPunct="1"/>
            <a:r>
              <a:rPr lang="pt-PT"/>
              <a:t>Quinto nível</a:t>
            </a:r>
            <a:endParaRPr kumimoji="0"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pt-PT"/>
              <a:t>Clique para editar os estilos do texto de Modelo Global</a:t>
            </a:r>
          </a:p>
          <a:p>
            <a:pPr lvl="1" rtl="0" eaLnBrk="1" latinLnBrk="0" hangingPunct="1"/>
            <a:r>
              <a:rPr lang="pt-PT"/>
              <a:t>Segundo nível</a:t>
            </a:r>
          </a:p>
          <a:p>
            <a:pPr lvl="2" rtl="0" eaLnBrk="1" latinLnBrk="0" hangingPunct="1"/>
            <a:r>
              <a:rPr lang="pt-PT"/>
              <a:t>Terceiro nível</a:t>
            </a:r>
          </a:p>
          <a:p>
            <a:pPr lvl="3" rtl="0" eaLnBrk="1" latinLnBrk="0" hangingPunct="1"/>
            <a:r>
              <a:rPr lang="pt-PT"/>
              <a:t>Quarto nível</a:t>
            </a:r>
          </a:p>
          <a:p>
            <a:pPr lvl="4" rtl="0" eaLnBrk="1" latinLnBrk="0" hangingPunct="1"/>
            <a:r>
              <a:rPr lang="pt-PT"/>
              <a:t>Quinto nível</a:t>
            </a:r>
            <a:endParaRPr kumimoji="0" lang="pt-PT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1D4BC9-E436-4D0A-A502-17E455DFC40B}" type="datetime1">
              <a:rPr lang="pt-PT" smtClean="0"/>
              <a:t>23/05/2024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01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rtlCol="0" anchor="b"/>
          <a:lstStyle>
            <a:lvl1pPr>
              <a:defRPr/>
            </a:lvl1pPr>
          </a:lstStyle>
          <a:p>
            <a:pPr rtl="0"/>
            <a:r>
              <a:rPr lang="pt-PT"/>
              <a:t>Clique para editar o estilo de título do Modelo Global</a:t>
            </a:r>
            <a:endParaRPr kumimoji="0"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rtlCol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e Conteúdo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pt-PT"/>
              <a:t>Clique para editar os estilos do texto de Modelo Global</a:t>
            </a:r>
          </a:p>
          <a:p>
            <a:pPr lvl="1" rtl="0" eaLnBrk="1" latinLnBrk="0" hangingPunct="1"/>
            <a:r>
              <a:rPr lang="pt-PT"/>
              <a:t>Segundo nível</a:t>
            </a:r>
          </a:p>
          <a:p>
            <a:pPr lvl="2" rtl="0" eaLnBrk="1" latinLnBrk="0" hangingPunct="1"/>
            <a:r>
              <a:rPr lang="pt-PT"/>
              <a:t>Terceiro nível</a:t>
            </a:r>
          </a:p>
          <a:p>
            <a:pPr lvl="3" rtl="0" eaLnBrk="1" latinLnBrk="0" hangingPunct="1"/>
            <a:r>
              <a:rPr lang="pt-PT"/>
              <a:t>Quarto nível</a:t>
            </a:r>
          </a:p>
          <a:p>
            <a:pPr lvl="4" rtl="0" eaLnBrk="1" latinLnBrk="0" hangingPunct="1"/>
            <a:r>
              <a:rPr lang="pt-PT"/>
              <a:t>Quinto nível</a:t>
            </a:r>
            <a:endParaRPr kumimoji="0"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rtlCol="0" anchor="ctr"/>
          <a:lstStyle>
            <a:lvl1pPr marL="0" indent="0">
              <a:buNone/>
              <a:defRPr sz="2400" b="1" cap="none" baseline="0">
                <a:solidFill>
                  <a:schemeClr val="tx1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 rtlCol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pt-PT"/>
              <a:t>Clique para editar os estilos do texto de Modelo Global</a:t>
            </a:r>
          </a:p>
          <a:p>
            <a:pPr lvl="1" rtl="0" eaLnBrk="1" latinLnBrk="0" hangingPunct="1"/>
            <a:r>
              <a:rPr lang="pt-PT"/>
              <a:t>Segundo nível</a:t>
            </a:r>
          </a:p>
          <a:p>
            <a:pPr lvl="2" rtl="0" eaLnBrk="1" latinLnBrk="0" hangingPunct="1"/>
            <a:r>
              <a:rPr lang="pt-PT"/>
              <a:t>Terceiro nível</a:t>
            </a:r>
          </a:p>
          <a:p>
            <a:pPr lvl="3" rtl="0" eaLnBrk="1" latinLnBrk="0" hangingPunct="1"/>
            <a:r>
              <a:rPr lang="pt-PT"/>
              <a:t>Quarto nível</a:t>
            </a:r>
          </a:p>
          <a:p>
            <a:pPr lvl="4" rtl="0" eaLnBrk="1" latinLnBrk="0" hangingPunct="1"/>
            <a:r>
              <a:rPr lang="pt-PT"/>
              <a:t>Quinto nível</a:t>
            </a:r>
            <a:endParaRPr kumimoji="0" lang="pt-PT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EC61B5-73D5-41E8-BA88-9896E1C95DD6}" type="datetime1">
              <a:rPr lang="pt-PT" smtClean="0"/>
              <a:t>23/05/2024</a:t>
            </a:fld>
            <a:endParaRPr lang="pt-PT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018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rtlCol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/>
              <a:t>Clique para editar o estilo de título do Modelo Global</a:t>
            </a:r>
            <a:endParaRPr kumimoji="0"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DD2A9-28BE-484B-97A4-A26AA5F8D486}" type="datetime1">
              <a:rPr lang="pt-PT" smtClean="0"/>
              <a:t>23/05/2024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7181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801CBE-2110-4E03-8F65-84A21863E71E}" type="datetime1">
              <a:rPr lang="pt-PT" smtClean="0"/>
              <a:t>23/05/2024</a:t>
            </a:fld>
            <a:endParaRPr lang="pt-PT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88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rtlCol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pt-PT"/>
              <a:t>Clique para editar o estilo de título do Modelo Global</a:t>
            </a:r>
            <a:endParaRPr kumimoji="0" lang="pt-PT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 rtlCol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pt-PT"/>
              <a:t>Clique para editar os estilos do texto de Modelo Global</a:t>
            </a:r>
          </a:p>
          <a:p>
            <a:pPr lvl="1" rtl="0" eaLnBrk="1" latinLnBrk="0" hangingPunct="1"/>
            <a:r>
              <a:rPr lang="pt-PT"/>
              <a:t>Segundo nível</a:t>
            </a:r>
          </a:p>
          <a:p>
            <a:pPr lvl="2" rtl="0" eaLnBrk="1" latinLnBrk="0" hangingPunct="1"/>
            <a:r>
              <a:rPr lang="pt-PT"/>
              <a:t>Terceiro nível</a:t>
            </a:r>
          </a:p>
          <a:p>
            <a:pPr lvl="3" rtl="0" eaLnBrk="1" latinLnBrk="0" hangingPunct="1"/>
            <a:r>
              <a:rPr lang="pt-PT"/>
              <a:t>Quarto nível</a:t>
            </a:r>
          </a:p>
          <a:p>
            <a:pPr lvl="4" rtl="0" eaLnBrk="1" latinLnBrk="0" hangingPunct="1"/>
            <a:r>
              <a:rPr lang="pt-PT"/>
              <a:t>Quinto nível</a:t>
            </a:r>
            <a:endParaRPr kumimoji="0" lang="pt-PT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 rtlCol="0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rtl="0" eaLnBrk="1" latinLnBrk="0" hangingPunct="1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C53E7A-8240-45FA-A3B3-6CA0452C0905}" type="datetime1">
              <a:rPr lang="pt-PT" smtClean="0"/>
              <a:t>23/05/2024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192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Com Um Canto Arredondado e Outro Recortado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pt-PT" sz="1800"/>
          </a:p>
        </p:txBody>
      </p:sp>
      <p:sp>
        <p:nvSpPr>
          <p:cNvPr id="12" name="Triângulo Retângulo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pt-PT" sz="18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rtlCol="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rtl="0"/>
            <a:r>
              <a:rPr lang="pt-PT"/>
              <a:t>Clique para editar o estilo de título do Modelo Global</a:t>
            </a:r>
            <a:endParaRPr kumimoji="0" lang="pt-PT"/>
          </a:p>
        </p:txBody>
      </p:sp>
      <p:sp>
        <p:nvSpPr>
          <p:cNvPr id="3" name="Marcador de Posição da Imagem 2" descr="Um marcador de posição vazio para adicionar uma imagem. Clique no marcador de posição e selecione a imagem que pretende adicionar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pt-PT"/>
              <a:t>Clique no ícone para adicionar uma imagem</a:t>
            </a:r>
            <a:endParaRPr kumimoji="0" lang="pt-PT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rtlCol="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rtl="0" eaLnBrk="1" latinLnBrk="0" hangingPunct="1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921715-AEB7-4F70-B300-109695639E78}" type="datetime1">
              <a:rPr lang="pt-PT" smtClean="0"/>
              <a:t>23/05/2024</a:t>
            </a:fld>
            <a:endParaRPr lang="pt-PT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PT"/>
              <a:t>Adicione um rodapé</a:t>
            </a:r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 rtlCol="0"/>
          <a:lstStyle/>
          <a:p>
            <a:pPr rtl="0"/>
            <a:fld id="{401CF334-2D5C-4859-84A6-CA7E6E43FAEB}" type="slidenum">
              <a:rPr lang="pt-PT" smtClean="0"/>
              <a:t>‹#›</a:t>
            </a:fld>
            <a:endParaRPr lang="pt-PT"/>
          </a:p>
        </p:txBody>
      </p:sp>
      <p:sp>
        <p:nvSpPr>
          <p:cNvPr id="10" name="Forma livre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pt-PT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orma Livre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rtlCol="0" anchor="t" compatLnSpc="1"/>
          <a:lstStyle/>
          <a:p>
            <a:pPr marL="0" algn="l" rtl="0" eaLnBrk="1" latinLnBrk="0" hangingPunct="1"/>
            <a:endParaRPr kumimoji="0" lang="pt-PT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962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o 24"/>
          <p:cNvGrpSpPr/>
          <p:nvPr/>
        </p:nvGrpSpPr>
        <p:grpSpPr>
          <a:xfrm>
            <a:off x="-29028" y="-7144"/>
            <a:ext cx="12240731" cy="6879658"/>
            <a:chOff x="0" y="-21658"/>
            <a:chExt cx="12240731" cy="6879658"/>
          </a:xfrm>
        </p:grpSpPr>
        <p:sp>
          <p:nvSpPr>
            <p:cNvPr id="26" name="Retângulo 25"/>
            <p:cNvSpPr/>
            <p:nvPr/>
          </p:nvSpPr>
          <p:spPr>
            <a:xfrm>
              <a:off x="31633" y="0"/>
              <a:ext cx="1218895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PT"/>
            </a:p>
          </p:txBody>
        </p:sp>
        <p:grpSp>
          <p:nvGrpSpPr>
            <p:cNvPr id="27" name="Grupo 26"/>
            <p:cNvGrpSpPr/>
            <p:nvPr/>
          </p:nvGrpSpPr>
          <p:grpSpPr>
            <a:xfrm>
              <a:off x="0" y="-21658"/>
              <a:ext cx="12240731" cy="1041400"/>
              <a:chOff x="-25356" y="-7144"/>
              <a:chExt cx="12240731" cy="1041400"/>
            </a:xfrm>
          </p:grpSpPr>
          <p:sp>
            <p:nvSpPr>
              <p:cNvPr id="28" name="Forma Livre 27"/>
              <p:cNvSpPr>
                <a:spLocks/>
              </p:cNvSpPr>
              <p:nvPr/>
            </p:nvSpPr>
            <p:spPr bwMode="auto">
              <a:xfrm>
                <a:off x="-12700" y="-7144"/>
                <a:ext cx="12217400" cy="1041400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6" y="2"/>
                  </a:cxn>
                  <a:cxn ang="0">
                    <a:pos x="2542" y="0"/>
                  </a:cxn>
                  <a:cxn ang="0">
                    <a:pos x="4374" y="367"/>
                  </a:cxn>
                  <a:cxn ang="0">
                    <a:pos x="5766" y="55"/>
                  </a:cxn>
                  <a:cxn ang="0">
                    <a:pos x="5772" y="213"/>
                  </a:cxn>
                  <a:cxn ang="0">
                    <a:pos x="4302" y="439"/>
                  </a:cxn>
                  <a:cxn ang="0">
                    <a:pos x="1488" y="201"/>
                  </a:cxn>
                  <a:cxn ang="0">
                    <a:pos x="0" y="656"/>
                  </a:cxn>
                  <a:cxn ang="0">
                    <a:pos x="6" y="2"/>
                  </a:cxn>
                </a:cxnLst>
                <a:rect l="0" t="0" r="0" b="0"/>
                <a:pathLst>
                  <a:path w="5772" h="656">
                    <a:moveTo>
                      <a:pt x="6" y="2"/>
                    </a:moveTo>
                    <a:lnTo>
                      <a:pt x="2542" y="0"/>
                    </a:lnTo>
                    <a:cubicBezTo>
                      <a:pt x="2746" y="101"/>
                      <a:pt x="3828" y="367"/>
                      <a:pt x="4374" y="367"/>
                    </a:cubicBezTo>
                    <a:cubicBezTo>
                      <a:pt x="4920" y="367"/>
                      <a:pt x="5526" y="152"/>
                      <a:pt x="5766" y="55"/>
                    </a:cubicBezTo>
                    <a:lnTo>
                      <a:pt x="5772" y="213"/>
                    </a:lnTo>
                    <a:cubicBezTo>
                      <a:pt x="5670" y="257"/>
                      <a:pt x="5016" y="441"/>
                      <a:pt x="4302" y="439"/>
                    </a:cubicBezTo>
                    <a:cubicBezTo>
                      <a:pt x="3588" y="437"/>
                      <a:pt x="2205" y="165"/>
                      <a:pt x="1488" y="201"/>
                    </a:cubicBezTo>
                    <a:cubicBezTo>
                      <a:pt x="750" y="209"/>
                      <a:pt x="270" y="482"/>
                      <a:pt x="0" y="656"/>
                    </a:cubicBezTo>
                    <a:lnTo>
                      <a:pt x="6" y="2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shade val="50000"/>
                      <a:alpha val="45000"/>
                      <a:satMod val="120000"/>
                    </a:schemeClr>
                  </a:gs>
                  <a:gs pos="100000">
                    <a:schemeClr val="accent3">
                      <a:shade val="80000"/>
                      <a:alpha val="55000"/>
                      <a:satMod val="155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pt-PT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orma Livre 28"/>
              <p:cNvSpPr>
                <a:spLocks/>
              </p:cNvSpPr>
              <p:nvPr/>
            </p:nvSpPr>
            <p:spPr bwMode="auto">
              <a:xfrm>
                <a:off x="5842000" y="-7144"/>
                <a:ext cx="6350000" cy="638175"/>
              </a:xfrm>
              <a:custGeom>
                <a:avLst>
                  <a:gd name="A1" fmla="val 0"/>
                  <a:gd name="A2" fmla="val 0"/>
                  <a:gd name="A3" fmla="val 0"/>
                  <a:gd name="A4" fmla="val 0"/>
                  <a:gd name="A5" fmla="val 0"/>
                  <a:gd name="A6" fmla="val 0"/>
                  <a:gd name="A7" fmla="val 0"/>
                  <a:gd name="A8" fmla="val 0"/>
                </a:avLst>
                <a:gdLst/>
                <a:ahLst/>
                <a:cxnLst>
                  <a:cxn ang="0">
                    <a:pos x="0" y="0"/>
                  </a:cxn>
                  <a:cxn ang="0">
                    <a:pos x="1668" y="564"/>
                  </a:cxn>
                  <a:cxn ang="0">
                    <a:pos x="3000" y="186"/>
                  </a:cxn>
                  <a:cxn ang="0">
                    <a:pos x="3000" y="6"/>
                  </a:cxn>
                  <a:cxn ang="0">
                    <a:pos x="0" y="0"/>
                  </a:cxn>
                </a:cxnLst>
                <a:rect l="0" t="0" r="0" b="0"/>
                <a:pathLst>
                  <a:path w="3000" h="595">
                    <a:moveTo>
                      <a:pt x="0" y="0"/>
                    </a:moveTo>
                    <a:cubicBezTo>
                      <a:pt x="174" y="102"/>
                      <a:pt x="1168" y="533"/>
                      <a:pt x="1668" y="564"/>
                    </a:cubicBezTo>
                    <a:cubicBezTo>
                      <a:pt x="2168" y="595"/>
                      <a:pt x="2778" y="279"/>
                      <a:pt x="3000" y="186"/>
                    </a:cubicBezTo>
                    <a:lnTo>
                      <a:pt x="3000" y="6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shade val="50000"/>
                      <a:alpha val="30000"/>
                      <a:satMod val="130000"/>
                    </a:schemeClr>
                  </a:gs>
                  <a:gs pos="80000">
                    <a:schemeClr val="accent2">
                      <a:shade val="75000"/>
                      <a:alpha val="45000"/>
                      <a:satMod val="140000"/>
                    </a:schemeClr>
                  </a:gs>
                </a:gsLst>
                <a:lin ang="5400000" scaled="1"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rtlCol="0" anchor="t" compatLnSpc="1"/>
              <a:lstStyle/>
              <a:p>
                <a:pPr marL="0" algn="l" rtl="0" eaLnBrk="1" latinLnBrk="0" hangingPunct="1"/>
                <a:endParaRPr kumimoji="0" lang="pt-PT" sz="18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31" name="Grupo 30"/>
              <p:cNvGrpSpPr/>
              <p:nvPr/>
            </p:nvGrpSpPr>
            <p:grpSpPr>
              <a:xfrm>
                <a:off x="-25356" y="202408"/>
                <a:ext cx="12240731" cy="649224"/>
                <a:chOff x="-19045" y="216550"/>
                <a:chExt cx="9180548" cy="649224"/>
              </a:xfrm>
            </p:grpSpPr>
            <p:sp>
              <p:nvSpPr>
                <p:cNvPr id="32" name="Forma Livre 31"/>
                <p:cNvSpPr>
                  <a:spLocks/>
                </p:cNvSpPr>
                <p:nvPr/>
              </p:nvSpPr>
              <p:spPr bwMode="auto">
                <a:xfrm rot="21435692">
                  <a:off x="-19045" y="216550"/>
                  <a:ext cx="9163050" cy="649224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966"/>
                    </a:cxn>
                    <a:cxn ang="0">
                      <a:pos x="1608" y="282"/>
                    </a:cxn>
                    <a:cxn ang="0">
                      <a:pos x="4110" y="1008"/>
                    </a:cxn>
                    <a:cxn ang="0">
                      <a:pos x="5772" y="0"/>
                    </a:cxn>
                  </a:cxnLst>
                  <a:rect l="0" t="0" r="0" b="0"/>
                  <a:pathLst>
                    <a:path w="5772" h="1055">
                      <a:moveTo>
                        <a:pt x="0" y="966"/>
                      </a:moveTo>
                      <a:cubicBezTo>
                        <a:pt x="282" y="738"/>
                        <a:pt x="923" y="275"/>
                        <a:pt x="1608" y="282"/>
                      </a:cubicBezTo>
                      <a:cubicBezTo>
                        <a:pt x="2293" y="289"/>
                        <a:pt x="3416" y="1055"/>
                        <a:pt x="4110" y="1008"/>
                      </a:cubicBezTo>
                      <a:cubicBezTo>
                        <a:pt x="4804" y="961"/>
                        <a:pt x="5426" y="210"/>
                        <a:pt x="5772" y="0"/>
                      </a:cubicBezTo>
                    </a:path>
                  </a:pathLst>
                </a:custGeom>
                <a:noFill/>
                <a:ln w="10795" cap="flat" cmpd="sng" algn="ctr">
                  <a:gradFill>
                    <a:gsLst>
                      <a:gs pos="74000">
                        <a:schemeClr val="accent3">
                          <a:shade val="75000"/>
                        </a:schemeClr>
                      </a:gs>
                      <a:gs pos="86000">
                        <a:schemeClr val="tx1">
                          <a:alpha val="29000"/>
                        </a:schemeClr>
                      </a:gs>
                      <a:gs pos="16000">
                        <a:schemeClr val="accent2">
                          <a:shade val="75000"/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pt-PT" sz="1800"/>
                </a:p>
              </p:txBody>
            </p:sp>
            <p:sp>
              <p:nvSpPr>
                <p:cNvPr id="33" name="Forma Livre 32"/>
                <p:cNvSpPr>
                  <a:spLocks/>
                </p:cNvSpPr>
                <p:nvPr/>
              </p:nvSpPr>
              <p:spPr bwMode="auto">
                <a:xfrm rot="21435692">
                  <a:off x="-14309" y="290003"/>
                  <a:ext cx="9175812" cy="530352"/>
                </a:xfrm>
                <a:custGeom>
                  <a:avLst>
                    <a:gd name="A1" fmla="val 0"/>
                    <a:gd name="A2" fmla="val 0"/>
                    <a:gd name="A3" fmla="val 0"/>
                    <a:gd name="A4" fmla="val 0"/>
                    <a:gd name="A5" fmla="val 0"/>
                    <a:gd name="A6" fmla="val 0"/>
                    <a:gd name="A7" fmla="val 0"/>
                    <a:gd name="A8" fmla="val 0"/>
                  </a:avLst>
                  <a:gdLst/>
                  <a:ahLst/>
                  <a:cxnLst>
                    <a:cxn ang="0">
                      <a:pos x="0" y="732"/>
                    </a:cxn>
                    <a:cxn ang="0">
                      <a:pos x="1638" y="228"/>
                    </a:cxn>
                    <a:cxn ang="0">
                      <a:pos x="4122" y="816"/>
                    </a:cxn>
                    <a:cxn ang="0">
                      <a:pos x="5766" y="0"/>
                    </a:cxn>
                  </a:cxnLst>
                  <a:rect l="0" t="0" r="0" b="0"/>
                  <a:pathLst>
                    <a:path w="5766" h="854">
                      <a:moveTo>
                        <a:pt x="0" y="732"/>
                      </a:moveTo>
                      <a:cubicBezTo>
                        <a:pt x="273" y="647"/>
                        <a:pt x="951" y="214"/>
                        <a:pt x="1638" y="228"/>
                      </a:cubicBezTo>
                      <a:cubicBezTo>
                        <a:pt x="2325" y="242"/>
                        <a:pt x="3434" y="854"/>
                        <a:pt x="4122" y="816"/>
                      </a:cubicBezTo>
                      <a:cubicBezTo>
                        <a:pt x="4810" y="778"/>
                        <a:pt x="5424" y="170"/>
                        <a:pt x="5766" y="0"/>
                      </a:cubicBezTo>
                    </a:path>
                  </a:pathLst>
                </a:custGeom>
                <a:noFill/>
                <a:ln w="9525" cap="flat" cmpd="sng" algn="ctr">
                  <a:gradFill>
                    <a:gsLst>
                      <a:gs pos="74000">
                        <a:schemeClr val="accent4"/>
                      </a:gs>
                      <a:gs pos="44000">
                        <a:schemeClr val="accent1"/>
                      </a:gs>
                      <a:gs pos="33000">
                        <a:schemeClr val="accent2">
                          <a:alpha val="56000"/>
                        </a:schemeClr>
                      </a:gs>
                    </a:gsLst>
                    <a:lin ang="5400000" scaled="1"/>
                  </a:gra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rtlCol="0" anchor="t" compatLnSpc="1"/>
                <a:lstStyle/>
                <a:p>
                  <a:pPr rtl="0"/>
                  <a:endParaRPr kumimoji="0" lang="pt-PT" sz="1800"/>
                </a:p>
              </p:txBody>
            </p:sp>
          </p:grpSp>
        </p:grpSp>
      </p:grpSp>
      <p:sp>
        <p:nvSpPr>
          <p:cNvPr id="9" name="Marcador de Posição do Título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rtlCol="0" anchor="b">
            <a:normAutofit/>
          </a:bodyPr>
          <a:lstStyle/>
          <a:p>
            <a:pPr rtl="0"/>
            <a:r>
              <a:rPr lang="pt-PT"/>
              <a:t>Clique para editar o estilo do título do Modelo Global</a:t>
            </a:r>
            <a:endParaRPr kumimoji="0" lang="pt-PT"/>
          </a:p>
        </p:txBody>
      </p:sp>
      <p:sp>
        <p:nvSpPr>
          <p:cNvPr id="30" name="Marcador de Posição do Texto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 eaLnBrk="1" latinLnBrk="0" hangingPunct="1"/>
            <a:r>
              <a:rPr lang="pt-PT"/>
              <a:t>Clique para editar os estilos de texto do Modelo Global</a:t>
            </a:r>
          </a:p>
          <a:p>
            <a:pPr lvl="1" rtl="0" eaLnBrk="1" latinLnBrk="0" hangingPunct="1"/>
            <a:r>
              <a:rPr lang="pt-PT"/>
              <a:t>Segundo nível</a:t>
            </a:r>
          </a:p>
          <a:p>
            <a:pPr lvl="2" rtl="0" eaLnBrk="1" latinLnBrk="0" hangingPunct="1"/>
            <a:r>
              <a:rPr lang="pt-PT"/>
              <a:t>Terceiro nível</a:t>
            </a:r>
          </a:p>
          <a:p>
            <a:pPr lvl="3" rtl="0" eaLnBrk="1" latinLnBrk="0" hangingPunct="1"/>
            <a:r>
              <a:rPr lang="pt-PT"/>
              <a:t>Quarto nível</a:t>
            </a:r>
          </a:p>
          <a:p>
            <a:pPr lvl="4" rtl="0" eaLnBrk="1" latinLnBrk="0" hangingPunct="1"/>
            <a:r>
              <a:rPr lang="pt-PT"/>
              <a:t>Quinto nível</a:t>
            </a:r>
          </a:p>
        </p:txBody>
      </p:sp>
      <p:sp>
        <p:nvSpPr>
          <p:cNvPr id="10" name="Marcador de Posição da Data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fld id="{CEB74C1E-C3C2-40BA-8A06-B75BB8836AC6}" type="datetime1">
              <a:rPr lang="pt-PT" smtClean="0"/>
              <a:t>23/05/2024</a:t>
            </a:fld>
            <a:endParaRPr lang="pt-PT"/>
          </a:p>
        </p:txBody>
      </p:sp>
      <p:sp>
        <p:nvSpPr>
          <p:cNvPr id="22" name="Marcador de Posição do Rodapé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pt-PT"/>
              <a:t>Adicione um rodapé</a:t>
            </a:r>
          </a:p>
        </p:txBody>
      </p:sp>
      <p:sp>
        <p:nvSpPr>
          <p:cNvPr id="18" name="Marcador de Posição do Número do Diapositivo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 eaLnBrk="1" latinLnBrk="0" hangingPunct="1">
              <a:defRPr kumimoji="0" sz="1100">
                <a:solidFill>
                  <a:schemeClr val="tx1"/>
                </a:solidFill>
              </a:defRPr>
            </a:lvl1pPr>
          </a:lstStyle>
          <a:p>
            <a:pPr rtl="0"/>
            <a:fld id="{401CF334-2D5C-4859-84A6-CA7E6E43FAEB}" type="slidenum">
              <a:rPr lang="pt-PT" smtClean="0"/>
              <a:pPr rtl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428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>
            <a:lumMod val="50000"/>
          </a:schemeClr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>
            <a:lumMod val="50000"/>
          </a:schemeClr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>
            <a:lumMod val="50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>
            <a:lumMod val="75000"/>
          </a:schemeClr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>
            <a:lumMod val="50000"/>
          </a:schemeClr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>
            <a:lumMod val="75000"/>
          </a:schemeClr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0" algn="l" rtl="0" eaLnBrk="1" latinLnBrk="0" hangingPunct="1">
        <a:spcBef>
          <a:spcPct val="20000"/>
        </a:spcBef>
        <a:buClr>
          <a:schemeClr val="tx2"/>
        </a:buClr>
        <a:buFontTx/>
        <a:buNone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PT"/>
              <a:t>HCI-ASSIGNMENT Nº2</a:t>
            </a:r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PT"/>
              <a:t>Marta Condeço – 112903</a:t>
            </a:r>
          </a:p>
          <a:p>
            <a:pPr rtl="0"/>
            <a:r>
              <a:rPr lang="pt-PT"/>
              <a:t>Henrique Oliveira – 113585</a:t>
            </a:r>
          </a:p>
          <a:p>
            <a:pPr rtl="0"/>
            <a:r>
              <a:rPr lang="pt-PT"/>
              <a:t>João Gaspar - 114514</a:t>
            </a:r>
          </a:p>
        </p:txBody>
      </p:sp>
    </p:spTree>
    <p:extLst>
      <p:ext uri="{BB962C8B-B14F-4D97-AF65-F5344CB8AC3E}">
        <p14:creationId xmlns:p14="http://schemas.microsoft.com/office/powerpoint/2010/main" val="354962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04088"/>
            <a:ext cx="5638800" cy="1143000"/>
          </a:xfrm>
        </p:spPr>
        <p:txBody>
          <a:bodyPr rtlCol="0">
            <a:normAutofit fontScale="90000"/>
          </a:bodyPr>
          <a:lstStyle/>
          <a:p>
            <a:pPr algn="l"/>
            <a:r>
              <a:rPr lang="en-US"/>
              <a:t>Task 1 – Check care recommendations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3896FB-5CB3-88C8-1977-07A9250B6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0" y="2309685"/>
            <a:ext cx="5254800" cy="270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2">
            <a:extLst>
              <a:ext uri="{FF2B5EF4-FFF2-40B4-BE49-F238E27FC236}">
                <a16:creationId xmlns:a16="http://schemas.microsoft.com/office/drawing/2014/main" id="{C9098209-05F1-E264-1FDC-27F93669704A}"/>
              </a:ext>
            </a:extLst>
          </p:cNvPr>
          <p:cNvSpPr txBox="1">
            <a:spLocks/>
          </p:cNvSpPr>
          <p:nvPr/>
        </p:nvSpPr>
        <p:spPr>
          <a:xfrm>
            <a:off x="6372225" y="577088"/>
            <a:ext cx="5638800" cy="1143000"/>
          </a:xfrm>
          <a:prstGeom prst="rect">
            <a:avLst/>
          </a:prstGeom>
        </p:spPr>
        <p:txBody>
          <a:bodyPr vert="horz" lIns="0" rIns="0" bIns="0" rtlCol="0" anchor="b">
            <a:normAutofit fontScale="9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Task 2 – Update pet information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B4E20DEE-6BF0-98E4-DA92-13FD6BC07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309685"/>
            <a:ext cx="5334000" cy="349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57200" y="704088"/>
            <a:ext cx="8985380" cy="1143000"/>
          </a:xfrm>
        </p:spPr>
        <p:txBody>
          <a:bodyPr rtlCol="0">
            <a:normAutofit/>
          </a:bodyPr>
          <a:lstStyle/>
          <a:p>
            <a:pPr algn="l"/>
            <a:r>
              <a:rPr lang="en-US"/>
              <a:t>Task 3 - Check Prescription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C304C382-DB75-4ED6-17FF-C76718CC0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552" y="1940394"/>
            <a:ext cx="7070896" cy="463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791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09600" y="577088"/>
            <a:ext cx="10972800" cy="1143000"/>
          </a:xfrm>
        </p:spPr>
        <p:txBody>
          <a:bodyPr vert="horz" lIns="0" tIns="45720" rIns="0" bIns="0" rtlCol="0" anchor="b">
            <a:normAutofit/>
          </a:bodyPr>
          <a:lstStyle/>
          <a:p>
            <a:r>
              <a:rPr lang="en-US"/>
              <a:t>Project Requirements</a:t>
            </a:r>
            <a:endParaRPr lang="en-US" noProof="0"/>
          </a:p>
        </p:txBody>
      </p:sp>
      <p:pic>
        <p:nvPicPr>
          <p:cNvPr id="4" name="Picture 3" descr="Functional vs Non Functional Requirements - GeeksforGeeks">
            <a:extLst>
              <a:ext uri="{FF2B5EF4-FFF2-40B4-BE49-F238E27FC236}">
                <a16:creationId xmlns:a16="http://schemas.microsoft.com/office/drawing/2014/main" id="{4959760C-6E40-E01C-7D58-F48E7CA8E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766" y="2607258"/>
            <a:ext cx="5277097" cy="27480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D3F898-4C46-7A09-1E00-8A019974AE66}"/>
              </a:ext>
            </a:extLst>
          </p:cNvPr>
          <p:cNvSpPr txBox="1"/>
          <p:nvPr/>
        </p:nvSpPr>
        <p:spPr>
          <a:xfrm>
            <a:off x="326571" y="1941286"/>
            <a:ext cx="5788706" cy="193899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err="1">
                <a:latin typeface="Calibri"/>
                <a:cs typeface="Calibri"/>
              </a:rPr>
              <a:t>Functional</a:t>
            </a:r>
            <a:endParaRPr lang="en-US" sz="2000">
              <a:latin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pt-PT" sz="2000" dirty="0" err="1">
                <a:latin typeface="Calibri"/>
                <a:ea typeface="Calibri"/>
                <a:cs typeface="Calibri"/>
              </a:rPr>
              <a:t>Owner</a:t>
            </a:r>
            <a:r>
              <a:rPr lang="pt-PT" sz="2000" dirty="0">
                <a:latin typeface="Calibri"/>
                <a:ea typeface="Calibri"/>
                <a:cs typeface="Calibri"/>
              </a:rPr>
              <a:t> can </a:t>
            </a:r>
            <a:r>
              <a:rPr lang="pt-PT" sz="2000" dirty="0" err="1">
                <a:latin typeface="Calibri"/>
                <a:ea typeface="Calibri"/>
                <a:cs typeface="Calibri"/>
              </a:rPr>
              <a:t>access</a:t>
            </a:r>
            <a:r>
              <a:rPr lang="pt-PT" sz="2000" dirty="0">
                <a:latin typeface="Calibri"/>
                <a:ea typeface="Calibri"/>
                <a:cs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</a:rPr>
              <a:t>pets</a:t>
            </a:r>
            <a:r>
              <a:rPr lang="pt-PT" sz="2000" dirty="0">
                <a:latin typeface="Calibri"/>
                <a:ea typeface="Calibri"/>
                <a:cs typeface="Calibri"/>
              </a:rPr>
              <a:t>' </a:t>
            </a:r>
            <a:r>
              <a:rPr lang="pt-PT" sz="2000" dirty="0" err="1">
                <a:latin typeface="Calibri"/>
                <a:ea typeface="Calibri"/>
                <a:cs typeface="Calibri"/>
              </a:rPr>
              <a:t>information</a:t>
            </a:r>
            <a:endParaRPr lang="en-US" sz="2000" dirty="0" err="1">
              <a:latin typeface="Calibri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pt-PT" sz="2000" err="1">
                <a:latin typeface="Calibri"/>
                <a:ea typeface="Calibri"/>
                <a:cs typeface="Calibri"/>
              </a:rPr>
              <a:t>Owner</a:t>
            </a:r>
            <a:r>
              <a:rPr lang="pt-PT" sz="2000" dirty="0">
                <a:latin typeface="Calibri"/>
                <a:ea typeface="Calibri"/>
                <a:cs typeface="Calibri"/>
              </a:rPr>
              <a:t> can </a:t>
            </a:r>
            <a:r>
              <a:rPr lang="pt-PT" sz="2000" err="1">
                <a:latin typeface="Calibri"/>
                <a:ea typeface="Calibri"/>
                <a:cs typeface="Calibri"/>
              </a:rPr>
              <a:t>add</a:t>
            </a:r>
            <a:r>
              <a:rPr lang="pt-PT" sz="2000" dirty="0">
                <a:latin typeface="Calibri"/>
                <a:ea typeface="Calibri"/>
                <a:cs typeface="Calibri"/>
              </a:rPr>
              <a:t> </a:t>
            </a:r>
            <a:r>
              <a:rPr lang="pt-PT" sz="2000" err="1">
                <a:latin typeface="Calibri"/>
                <a:ea typeface="Calibri"/>
                <a:cs typeface="Calibri"/>
              </a:rPr>
              <a:t>measurements</a:t>
            </a:r>
            <a:r>
              <a:rPr lang="pt-PT" sz="2000" dirty="0">
                <a:latin typeface="Calibri"/>
                <a:ea typeface="Calibri"/>
                <a:cs typeface="Calibri"/>
              </a:rPr>
              <a:t> </a:t>
            </a:r>
            <a:r>
              <a:rPr lang="pt-PT" sz="2000" err="1">
                <a:latin typeface="Calibri"/>
                <a:ea typeface="Calibri"/>
                <a:cs typeface="Calibri"/>
              </a:rPr>
              <a:t>of</a:t>
            </a:r>
            <a:r>
              <a:rPr lang="pt-PT" sz="2000" dirty="0">
                <a:latin typeface="Calibri"/>
                <a:ea typeface="Calibri"/>
                <a:cs typeface="Calibri"/>
              </a:rPr>
              <a:t> </a:t>
            </a:r>
            <a:r>
              <a:rPr lang="pt-PT" sz="2000" err="1">
                <a:latin typeface="Calibri"/>
                <a:ea typeface="Calibri"/>
                <a:cs typeface="Calibri"/>
              </a:rPr>
              <a:t>their</a:t>
            </a:r>
            <a:r>
              <a:rPr lang="pt-PT" sz="2000" dirty="0">
                <a:latin typeface="Calibri"/>
                <a:ea typeface="Calibri"/>
                <a:cs typeface="Calibri"/>
              </a:rPr>
              <a:t> </a:t>
            </a:r>
            <a:r>
              <a:rPr lang="pt-PT" sz="2000" err="1">
                <a:latin typeface="Calibri"/>
                <a:ea typeface="Calibri"/>
                <a:cs typeface="Calibri"/>
              </a:rPr>
              <a:t>pets</a:t>
            </a:r>
            <a:r>
              <a:rPr lang="pt-PT" sz="2000" dirty="0">
                <a:latin typeface="Calibri"/>
                <a:ea typeface="Calibri"/>
                <a:cs typeface="Calibri"/>
              </a:rPr>
              <a:t>' </a:t>
            </a:r>
            <a:r>
              <a:rPr lang="pt-PT" sz="2000" err="1">
                <a:latin typeface="Calibri"/>
                <a:ea typeface="Calibri"/>
                <a:cs typeface="Calibri"/>
              </a:rPr>
              <a:t>weight</a:t>
            </a:r>
            <a:r>
              <a:rPr lang="pt-PT" sz="2000" dirty="0">
                <a:latin typeface="Calibri"/>
                <a:ea typeface="Calibri"/>
                <a:cs typeface="Calibri"/>
              </a:rPr>
              <a:t> </a:t>
            </a:r>
            <a:r>
              <a:rPr lang="pt-PT" sz="2000" err="1">
                <a:latin typeface="Calibri"/>
                <a:ea typeface="Calibri"/>
                <a:cs typeface="Calibri"/>
              </a:rPr>
              <a:t>taken</a:t>
            </a:r>
            <a:r>
              <a:rPr lang="pt-PT" sz="2000" dirty="0">
                <a:latin typeface="Calibri"/>
                <a:ea typeface="Calibri"/>
                <a:cs typeface="Calibri"/>
              </a:rPr>
              <a:t> </a:t>
            </a:r>
            <a:r>
              <a:rPr lang="pt-PT" sz="2000" err="1">
                <a:latin typeface="Calibri"/>
                <a:ea typeface="Calibri"/>
                <a:cs typeface="Calibri"/>
              </a:rPr>
              <a:t>at</a:t>
            </a:r>
            <a:r>
              <a:rPr lang="pt-PT" sz="2000" dirty="0">
                <a:latin typeface="Calibri"/>
                <a:ea typeface="Calibri"/>
                <a:cs typeface="Calibri"/>
              </a:rPr>
              <a:t> </a:t>
            </a:r>
            <a:r>
              <a:rPr lang="pt-PT" sz="2000" err="1">
                <a:latin typeface="Calibri"/>
                <a:ea typeface="Calibri"/>
                <a:cs typeface="Calibri"/>
              </a:rPr>
              <a:t>home</a:t>
            </a:r>
            <a:endParaRPr lang="en-US" sz="2000" err="1">
              <a:latin typeface="Calibri"/>
              <a:ea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pt-PT" sz="2000" dirty="0" err="1">
                <a:latin typeface="Calibri"/>
                <a:ea typeface="Calibri"/>
                <a:cs typeface="Calibri"/>
              </a:rPr>
              <a:t>Owner</a:t>
            </a:r>
            <a:r>
              <a:rPr lang="pt-PT" sz="2000" dirty="0">
                <a:latin typeface="Calibri"/>
                <a:ea typeface="Calibri"/>
                <a:cs typeface="Calibri"/>
              </a:rPr>
              <a:t> ca </a:t>
            </a:r>
            <a:r>
              <a:rPr lang="pt-PT" sz="2000" dirty="0" err="1">
                <a:latin typeface="Calibri"/>
                <a:ea typeface="Calibri"/>
                <a:cs typeface="Calibri"/>
              </a:rPr>
              <a:t>check</a:t>
            </a:r>
            <a:r>
              <a:rPr lang="pt-PT" sz="2000" dirty="0">
                <a:latin typeface="Calibri"/>
                <a:ea typeface="Calibri"/>
                <a:cs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</a:rPr>
              <a:t>scheduled</a:t>
            </a:r>
            <a:r>
              <a:rPr lang="pt-PT" sz="2000" dirty="0">
                <a:latin typeface="Calibri"/>
                <a:ea typeface="Calibri"/>
                <a:cs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</a:rPr>
              <a:t>appointments</a:t>
            </a:r>
            <a:r>
              <a:rPr lang="pt-PT" sz="2000" dirty="0">
                <a:latin typeface="Calibri"/>
                <a:ea typeface="Calibri"/>
                <a:cs typeface="Calibri"/>
              </a:rPr>
              <a:t>' date </a:t>
            </a:r>
            <a:r>
              <a:rPr lang="pt-PT" sz="2000" dirty="0" err="1">
                <a:latin typeface="Calibri"/>
                <a:ea typeface="Calibri"/>
                <a:cs typeface="Calibri"/>
              </a:rPr>
              <a:t>and</a:t>
            </a:r>
            <a:r>
              <a:rPr lang="pt-PT" sz="2000" dirty="0">
                <a:latin typeface="Calibri"/>
                <a:ea typeface="Calibri"/>
                <a:cs typeface="Calibri"/>
              </a:rPr>
              <a:t> </a:t>
            </a:r>
            <a:r>
              <a:rPr lang="pt-PT" sz="2000" dirty="0" err="1">
                <a:latin typeface="Calibri"/>
                <a:ea typeface="Calibri"/>
                <a:cs typeface="Calibri"/>
              </a:rPr>
              <a:t>information</a:t>
            </a:r>
            <a:endParaRPr lang="en-US" sz="2000" dirty="0" err="1"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89CF2A-5979-5AEB-ACB9-088DB6ED2632}"/>
              </a:ext>
            </a:extLst>
          </p:cNvPr>
          <p:cNvSpPr txBox="1"/>
          <p:nvPr/>
        </p:nvSpPr>
        <p:spPr>
          <a:xfrm>
            <a:off x="332509" y="4128654"/>
            <a:ext cx="5780065" cy="252376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 dirty="0">
                <a:latin typeface="Calibri"/>
              </a:rPr>
              <a:t>Non-</a:t>
            </a:r>
            <a:r>
              <a:rPr lang="pt-PT" sz="2000" b="1" err="1">
                <a:latin typeface="Calibri"/>
              </a:rPr>
              <a:t>Functional</a:t>
            </a:r>
            <a:r>
              <a:rPr lang="pt-PT" sz="2000" dirty="0">
                <a:latin typeface="Calibri"/>
              </a:rPr>
              <a:t>​</a:t>
            </a:r>
            <a:endParaRPr lang="pt-PT" sz="2000" dirty="0">
              <a:latin typeface="Calibri"/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pt-PT" sz="2000" dirty="0" err="1">
                <a:latin typeface="Calibri"/>
                <a:cs typeface="Arial"/>
              </a:rPr>
              <a:t>Focused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dirty="0" err="1">
                <a:latin typeface="Calibri"/>
                <a:cs typeface="Arial"/>
              </a:rPr>
              <a:t>on</a:t>
            </a:r>
            <a:r>
              <a:rPr lang="pt-PT" sz="2000" dirty="0">
                <a:latin typeface="Calibri"/>
                <a:cs typeface="Arial"/>
              </a:rPr>
              <a:t> mobile </a:t>
            </a:r>
            <a:r>
              <a:rPr lang="pt-PT" sz="2000" dirty="0" err="1">
                <a:latin typeface="Calibri"/>
                <a:cs typeface="Arial"/>
              </a:rPr>
              <a:t>users</a:t>
            </a:r>
            <a:r>
              <a:rPr lang="pt-PT" sz="2000" dirty="0">
                <a:latin typeface="Calibri"/>
                <a:cs typeface="Arial"/>
              </a:rPr>
              <a:t>, to </a:t>
            </a:r>
            <a:r>
              <a:rPr lang="pt-PT" sz="2000" dirty="0" err="1">
                <a:latin typeface="Calibri"/>
                <a:cs typeface="Arial"/>
              </a:rPr>
              <a:t>be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dirty="0" err="1">
                <a:latin typeface="Calibri"/>
                <a:cs typeface="Arial"/>
              </a:rPr>
              <a:t>used</a:t>
            </a:r>
            <a:r>
              <a:rPr lang="pt-PT" sz="2000" dirty="0">
                <a:latin typeface="Calibri"/>
                <a:cs typeface="Arial"/>
              </a:rPr>
              <a:t> as a web app (</a:t>
            </a:r>
            <a:r>
              <a:rPr lang="pt-PT" sz="2000" dirty="0" err="1">
                <a:latin typeface="Calibri"/>
                <a:cs typeface="Arial"/>
              </a:rPr>
              <a:t>responsive</a:t>
            </a:r>
            <a:r>
              <a:rPr lang="pt-PT" sz="2000" dirty="0">
                <a:latin typeface="Calibri"/>
                <a:cs typeface="Arial"/>
              </a:rPr>
              <a:t>)</a:t>
            </a:r>
            <a:r>
              <a:rPr lang="en-US" sz="2000" dirty="0">
                <a:latin typeface="Calibri"/>
                <a:cs typeface="Arial"/>
              </a:rPr>
              <a:t>​</a:t>
            </a:r>
          </a:p>
          <a:p>
            <a:pPr marL="171450" indent="-171450">
              <a:buFont typeface="Arial,Sans-Serif"/>
              <a:buChar char="•"/>
            </a:pPr>
            <a:r>
              <a:rPr lang="pt-PT" sz="2000" dirty="0">
                <a:latin typeface="Calibri"/>
                <a:cs typeface="Arial"/>
              </a:rPr>
              <a:t>App </a:t>
            </a:r>
            <a:r>
              <a:rPr lang="pt-PT" sz="2000" dirty="0" err="1">
                <a:latin typeface="Calibri"/>
                <a:cs typeface="Arial"/>
              </a:rPr>
              <a:t>elements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dirty="0" err="1">
                <a:latin typeface="Calibri"/>
                <a:cs typeface="Arial"/>
              </a:rPr>
              <a:t>should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dirty="0" err="1">
                <a:latin typeface="Calibri"/>
                <a:cs typeface="Arial"/>
              </a:rPr>
              <a:t>be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dirty="0" err="1">
                <a:latin typeface="Calibri"/>
                <a:cs typeface="Arial"/>
              </a:rPr>
              <a:t>intuitive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dirty="0" err="1">
                <a:latin typeface="Calibri"/>
                <a:cs typeface="Arial"/>
              </a:rPr>
              <a:t>both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dirty="0" err="1">
                <a:latin typeface="Calibri"/>
                <a:cs typeface="Arial"/>
              </a:rPr>
              <a:t>visually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dirty="0" err="1">
                <a:latin typeface="Calibri"/>
                <a:cs typeface="Arial"/>
              </a:rPr>
              <a:t>and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dirty="0" err="1">
                <a:latin typeface="Calibri"/>
                <a:cs typeface="Arial"/>
              </a:rPr>
              <a:t>usability-wise</a:t>
            </a:r>
            <a:r>
              <a:rPr lang="en-US" sz="2000" dirty="0">
                <a:latin typeface="Calibri"/>
                <a:cs typeface="Arial"/>
              </a:rPr>
              <a:t>​​</a:t>
            </a:r>
          </a:p>
          <a:p>
            <a:pPr marL="171450" indent="-171450">
              <a:buFont typeface="Arial,Sans-Serif"/>
              <a:buChar char="•"/>
            </a:pPr>
            <a:r>
              <a:rPr lang="pt-PT" sz="2000" err="1">
                <a:latin typeface="Calibri"/>
                <a:cs typeface="Arial"/>
              </a:rPr>
              <a:t>Tasks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err="1">
                <a:latin typeface="Calibri"/>
                <a:cs typeface="Arial"/>
              </a:rPr>
              <a:t>performed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err="1">
                <a:latin typeface="Calibri"/>
                <a:cs typeface="Arial"/>
              </a:rPr>
              <a:t>should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err="1">
                <a:latin typeface="Calibri"/>
                <a:cs typeface="Arial"/>
              </a:rPr>
              <a:t>have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err="1">
                <a:latin typeface="Calibri"/>
                <a:cs typeface="Arial"/>
              </a:rPr>
              <a:t>few</a:t>
            </a:r>
            <a:r>
              <a:rPr lang="pt-PT" sz="2000" dirty="0">
                <a:latin typeface="Calibri"/>
                <a:cs typeface="Arial"/>
              </a:rPr>
              <a:t> steps to </a:t>
            </a:r>
            <a:r>
              <a:rPr lang="pt-PT" sz="2000" err="1">
                <a:latin typeface="Calibri"/>
                <a:cs typeface="Arial"/>
              </a:rPr>
              <a:t>ensure</a:t>
            </a:r>
            <a:r>
              <a:rPr lang="pt-PT" sz="2000" dirty="0">
                <a:latin typeface="Calibri"/>
                <a:cs typeface="Arial"/>
              </a:rPr>
              <a:t> </a:t>
            </a:r>
            <a:r>
              <a:rPr lang="pt-PT" sz="2000" err="1">
                <a:latin typeface="Calibri"/>
                <a:cs typeface="Arial"/>
              </a:rPr>
              <a:t>simplicity</a:t>
            </a:r>
            <a:r>
              <a:rPr lang="pt-PT" sz="2000" dirty="0">
                <a:latin typeface="Calibri"/>
                <a:cs typeface="Arial"/>
              </a:rPr>
              <a:t> 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145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L</a:t>
            </a:r>
            <a:r>
              <a:rPr lang="en-US" noProof="0"/>
              <a:t>ow Fidelity </a:t>
            </a:r>
            <a:r>
              <a:rPr lang="en-US"/>
              <a:t>P</a:t>
            </a:r>
            <a:r>
              <a:rPr lang="en-US" noProof="0" err="1"/>
              <a:t>rototype</a:t>
            </a:r>
            <a:endParaRPr lang="en-US" noProof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4C87AFF1-5C26-BE82-E4CC-237641FF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0814"/>
            <a:ext cx="4925123" cy="4952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PT" sz="2200" b="0" i="0" u="none" strike="noStrike" baseline="0">
                <a:solidFill>
                  <a:srgbClr val="263238"/>
                </a:solidFill>
                <a:latin typeface="JosefinSans-Regular"/>
              </a:rPr>
              <a:t>Digital </a:t>
            </a:r>
            <a:r>
              <a:rPr lang="pt-PT" sz="2200" b="0" i="0" u="none" strike="noStrike" baseline="0" err="1">
                <a:solidFill>
                  <a:srgbClr val="263238"/>
                </a:solidFill>
                <a:latin typeface="JosefinSans-Regular"/>
              </a:rPr>
              <a:t>prototype</a:t>
            </a:r>
            <a:r>
              <a:rPr lang="pt-PT" sz="2200" b="0" i="0" u="none" strike="noStrike" baseline="0">
                <a:solidFill>
                  <a:srgbClr val="263238"/>
                </a:solidFill>
                <a:latin typeface="JosefinSans-Regular"/>
              </a:rPr>
              <a:t> </a:t>
            </a:r>
            <a:r>
              <a:rPr lang="pt-PT" sz="2200" b="0" i="0" u="none" strike="noStrike" baseline="0" err="1">
                <a:solidFill>
                  <a:srgbClr val="263238"/>
                </a:solidFill>
                <a:latin typeface="JosefinSans-Regular"/>
              </a:rPr>
              <a:t>made</a:t>
            </a:r>
            <a:r>
              <a:rPr lang="pt-PT" sz="2200" b="0" i="0" u="none" strike="noStrike" baseline="0">
                <a:solidFill>
                  <a:srgbClr val="263238"/>
                </a:solidFill>
                <a:latin typeface="JosefinSans-Regular"/>
              </a:rPr>
              <a:t> </a:t>
            </a:r>
            <a:r>
              <a:rPr lang="pt-PT" sz="2200" b="0" i="0" u="none" strike="noStrike" baseline="0" err="1">
                <a:solidFill>
                  <a:srgbClr val="263238"/>
                </a:solidFill>
                <a:latin typeface="JosefinSans-Regular"/>
              </a:rPr>
              <a:t>using</a:t>
            </a:r>
            <a:r>
              <a:rPr lang="pt-PT" sz="2200" b="0" i="0" u="none" strike="noStrike" baseline="0">
                <a:solidFill>
                  <a:srgbClr val="263238"/>
                </a:solidFill>
                <a:latin typeface="JosefinSans-Regular"/>
              </a:rPr>
              <a:t> </a:t>
            </a:r>
            <a:r>
              <a:rPr lang="pt-PT" sz="2200" b="0" i="0" u="none" strike="noStrike" baseline="0" err="1">
                <a:solidFill>
                  <a:srgbClr val="263238"/>
                </a:solidFill>
                <a:latin typeface="JosefinSans-Regular"/>
              </a:rPr>
              <a:t>Figma</a:t>
            </a:r>
            <a:endParaRPr lang="pt-PT" sz="2200"/>
          </a:p>
        </p:txBody>
      </p:sp>
      <p:pic>
        <p:nvPicPr>
          <p:cNvPr id="11" name="Imagem 10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F88138A9-A4F5-D2E7-86D8-6193306758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58"/>
          <a:stretch/>
        </p:blipFill>
        <p:spPr>
          <a:xfrm>
            <a:off x="833535" y="2344776"/>
            <a:ext cx="4702931" cy="3692130"/>
          </a:xfrm>
          <a:prstGeom prst="rect">
            <a:avLst/>
          </a:prstGeom>
        </p:spPr>
      </p:pic>
      <p:pic>
        <p:nvPicPr>
          <p:cNvPr id="13" name="Imagem 12" descr="Uma imagem com texto, captura de ecrã, número, Tipo de letra&#10;&#10;Descrição gerada automaticamente">
            <a:extLst>
              <a:ext uri="{FF2B5EF4-FFF2-40B4-BE49-F238E27FC236}">
                <a16:creationId xmlns:a16="http://schemas.microsoft.com/office/drawing/2014/main" id="{9167862E-E51C-40DA-7B81-AEB026A098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61"/>
          <a:stretch/>
        </p:blipFill>
        <p:spPr>
          <a:xfrm>
            <a:off x="7137919" y="2343306"/>
            <a:ext cx="3435710" cy="36936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99A3BFC-C26B-416D-A746-D27115C22C5E}"/>
              </a:ext>
            </a:extLst>
          </p:cNvPr>
          <p:cNvSpPr txBox="1"/>
          <p:nvPr/>
        </p:nvSpPr>
        <p:spPr>
          <a:xfrm>
            <a:off x="1913704" y="6037286"/>
            <a:ext cx="3005588" cy="4089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b="0" i="0" u="none" strike="noStrike" baseline="0">
                <a:solidFill>
                  <a:srgbClr val="263238"/>
                </a:solidFill>
                <a:latin typeface="JosefinSans-Regular"/>
              </a:defRPr>
            </a:lvl1pPr>
            <a:lvl2pPr marL="640080" indent="-246888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/>
            </a:lvl2pPr>
            <a:lvl3pPr indent="-246888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/>
            </a:lvl3pPr>
            <a:lvl4pPr marL="1188720" indent="-210312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/>
            </a:lvl4pPr>
            <a:lvl5pPr marL="1463040" indent="-210312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/>
            </a:lvl5pPr>
            <a:lvl6pPr marL="1737360" indent="-210312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/>
            </a:lvl6pPr>
            <a:lvl7pPr marL="1920240" indent="-18288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baseline="0"/>
            </a:lvl7pPr>
            <a:lvl8pPr marL="2194560" indent="-182880">
              <a:spcBef>
                <a:spcPct val="20000"/>
              </a:spcBef>
              <a:buClr>
                <a:schemeClr val="tx2"/>
              </a:buClr>
              <a:buChar char="•"/>
              <a:defRPr kumimoji="0" sz="1600"/>
            </a:lvl8pPr>
            <a:lvl9pPr marL="2286000" indent="0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baseline="0"/>
            </a:lvl9pPr>
          </a:lstStyle>
          <a:p>
            <a:pPr marL="0" indent="0">
              <a:buNone/>
            </a:pPr>
            <a:r>
              <a:rPr lang="pt-PT" sz="2000"/>
              <a:t>Login </a:t>
            </a:r>
            <a:r>
              <a:rPr lang="pt-PT" sz="2000" err="1"/>
              <a:t>and</a:t>
            </a:r>
            <a:r>
              <a:rPr lang="pt-PT" sz="2000"/>
              <a:t> </a:t>
            </a:r>
            <a:r>
              <a:rPr lang="pt-PT" sz="2000" err="1"/>
              <a:t>main</a:t>
            </a:r>
            <a:r>
              <a:rPr lang="pt-PT" sz="2000"/>
              <a:t> </a:t>
            </a:r>
            <a:r>
              <a:rPr lang="pt-PT" sz="2000" err="1"/>
              <a:t>page</a:t>
            </a:r>
            <a:endParaRPr lang="pt-PT" sz="200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EB7B79-2C82-2DC1-BBEB-40F7BC23BCF7}"/>
              </a:ext>
            </a:extLst>
          </p:cNvPr>
          <p:cNvSpPr txBox="1"/>
          <p:nvPr/>
        </p:nvSpPr>
        <p:spPr>
          <a:xfrm>
            <a:off x="7859098" y="6077727"/>
            <a:ext cx="2332653" cy="3693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b="0" i="0" u="none" strike="noStrike" baseline="0">
                <a:solidFill>
                  <a:srgbClr val="263238"/>
                </a:solidFill>
                <a:latin typeface="JosefinSans-Regular"/>
              </a:defRPr>
            </a:lvl1pPr>
            <a:lvl2pPr marL="640080" indent="-246888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/>
            </a:lvl2pPr>
            <a:lvl3pPr indent="-246888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/>
            </a:lvl3pPr>
            <a:lvl4pPr marL="1188720" indent="-210312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/>
            </a:lvl4pPr>
            <a:lvl5pPr marL="1463040" indent="-210312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/>
            </a:lvl5pPr>
            <a:lvl6pPr marL="1737360" indent="-210312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/>
            </a:lvl6pPr>
            <a:lvl7pPr marL="1920240" indent="-18288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baseline="0"/>
            </a:lvl7pPr>
            <a:lvl8pPr marL="2194560" indent="-182880">
              <a:spcBef>
                <a:spcPct val="20000"/>
              </a:spcBef>
              <a:buClr>
                <a:schemeClr val="tx2"/>
              </a:buClr>
              <a:buChar char="•"/>
              <a:defRPr kumimoji="0" sz="1600"/>
            </a:lvl8pPr>
            <a:lvl9pPr marL="2286000" indent="0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baseline="0"/>
            </a:lvl9pPr>
          </a:lstStyle>
          <a:p>
            <a:pPr marL="0" indent="0">
              <a:buNone/>
            </a:pPr>
            <a:r>
              <a:rPr lang="pt-PT" sz="2000"/>
              <a:t>Animal </a:t>
            </a:r>
            <a:r>
              <a:rPr lang="pt-PT" sz="2000" err="1"/>
              <a:t>info</a:t>
            </a:r>
            <a:r>
              <a:rPr lang="pt-PT" sz="2000"/>
              <a:t> </a:t>
            </a:r>
            <a:r>
              <a:rPr lang="pt-PT" sz="2000" err="1"/>
              <a:t>page</a:t>
            </a:r>
            <a:endParaRPr lang="pt-PT" sz="2000"/>
          </a:p>
        </p:txBody>
      </p:sp>
    </p:spTree>
    <p:extLst>
      <p:ext uri="{BB962C8B-B14F-4D97-AF65-F5344CB8AC3E}">
        <p14:creationId xmlns:p14="http://schemas.microsoft.com/office/powerpoint/2010/main" val="318791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/>
              <a:t>L</a:t>
            </a:r>
            <a:r>
              <a:rPr lang="en-US" noProof="0"/>
              <a:t>ow Fidelity </a:t>
            </a:r>
            <a:r>
              <a:rPr lang="en-US"/>
              <a:t>P</a:t>
            </a:r>
            <a:r>
              <a:rPr lang="en-US" noProof="0" err="1"/>
              <a:t>rototype</a:t>
            </a:r>
            <a:endParaRPr lang="en-US" noProof="0"/>
          </a:p>
        </p:txBody>
      </p:sp>
      <p:sp>
        <p:nvSpPr>
          <p:cNvPr id="5" name="Marcador de Posição de Conteúdo 4">
            <a:extLst>
              <a:ext uri="{FF2B5EF4-FFF2-40B4-BE49-F238E27FC236}">
                <a16:creationId xmlns:a16="http://schemas.microsoft.com/office/drawing/2014/main" id="{4C87AFF1-5C26-BE82-E4CC-237641FF36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53838"/>
            <a:ext cx="4924619" cy="48114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 sz="2200" b="0" i="0" u="none" strike="noStrike" baseline="0">
                <a:solidFill>
                  <a:srgbClr val="263238"/>
                </a:solidFill>
                <a:latin typeface="JosefinSans-Regular"/>
              </a:rPr>
              <a:t>Digital </a:t>
            </a:r>
            <a:r>
              <a:rPr lang="pt-PT" sz="2200" b="0" i="0" u="none" strike="noStrike" baseline="0" err="1">
                <a:solidFill>
                  <a:srgbClr val="263238"/>
                </a:solidFill>
                <a:latin typeface="JosefinSans-Regular"/>
              </a:rPr>
              <a:t>prototype</a:t>
            </a:r>
            <a:r>
              <a:rPr lang="pt-PT" sz="2200" b="0" i="0" u="none" strike="noStrike" baseline="0">
                <a:solidFill>
                  <a:srgbClr val="263238"/>
                </a:solidFill>
                <a:latin typeface="JosefinSans-Regular"/>
              </a:rPr>
              <a:t> </a:t>
            </a:r>
            <a:r>
              <a:rPr lang="pt-PT" sz="2200" b="0" i="0" u="none" strike="noStrike" baseline="0" err="1">
                <a:solidFill>
                  <a:srgbClr val="263238"/>
                </a:solidFill>
                <a:latin typeface="JosefinSans-Regular"/>
              </a:rPr>
              <a:t>made</a:t>
            </a:r>
            <a:r>
              <a:rPr lang="pt-PT" sz="2200" b="0" i="0" u="none" strike="noStrike" baseline="0">
                <a:solidFill>
                  <a:srgbClr val="263238"/>
                </a:solidFill>
                <a:latin typeface="JosefinSans-Regular"/>
              </a:rPr>
              <a:t> </a:t>
            </a:r>
            <a:r>
              <a:rPr lang="pt-PT" sz="2200" b="0" i="0" u="none" strike="noStrike" baseline="0" err="1">
                <a:solidFill>
                  <a:srgbClr val="263238"/>
                </a:solidFill>
                <a:latin typeface="JosefinSans-Regular"/>
              </a:rPr>
              <a:t>using</a:t>
            </a:r>
            <a:r>
              <a:rPr lang="pt-PT" sz="2200" b="0" i="0" u="none" strike="noStrike" baseline="0">
                <a:solidFill>
                  <a:srgbClr val="263238"/>
                </a:solidFill>
                <a:latin typeface="JosefinSans-Regular"/>
              </a:rPr>
              <a:t> </a:t>
            </a:r>
            <a:r>
              <a:rPr lang="pt-PT" sz="2200" b="0" i="0" u="none" strike="noStrike" baseline="0" err="1">
                <a:solidFill>
                  <a:srgbClr val="263238"/>
                </a:solidFill>
                <a:latin typeface="JosefinSans-Regular"/>
              </a:rPr>
              <a:t>Figma</a:t>
            </a:r>
            <a:endParaRPr lang="pt-PT" sz="220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99A3BFC-C26B-416D-A746-D27115C22C5E}"/>
              </a:ext>
            </a:extLst>
          </p:cNvPr>
          <p:cNvSpPr txBox="1"/>
          <p:nvPr/>
        </p:nvSpPr>
        <p:spPr>
          <a:xfrm>
            <a:off x="1046866" y="6038077"/>
            <a:ext cx="3252601" cy="464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b="0" i="0" u="none" strike="noStrike" baseline="0">
                <a:solidFill>
                  <a:srgbClr val="263238"/>
                </a:solidFill>
                <a:latin typeface="JosefinSans-Regular"/>
              </a:defRPr>
            </a:lvl1pPr>
            <a:lvl2pPr marL="640080" indent="-246888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/>
            </a:lvl2pPr>
            <a:lvl3pPr indent="-246888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/>
            </a:lvl3pPr>
            <a:lvl4pPr marL="1188720" indent="-210312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/>
            </a:lvl4pPr>
            <a:lvl5pPr marL="1463040" indent="-210312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/>
            </a:lvl5pPr>
            <a:lvl6pPr marL="1737360" indent="-210312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/>
            </a:lvl6pPr>
            <a:lvl7pPr marL="1920240" indent="-18288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baseline="0"/>
            </a:lvl7pPr>
            <a:lvl8pPr marL="2194560" indent="-182880">
              <a:spcBef>
                <a:spcPct val="20000"/>
              </a:spcBef>
              <a:buClr>
                <a:schemeClr val="tx2"/>
              </a:buClr>
              <a:buChar char="•"/>
              <a:defRPr kumimoji="0" sz="1600"/>
            </a:lvl8pPr>
            <a:lvl9pPr marL="2286000" indent="0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baseline="0"/>
            </a:lvl9pPr>
          </a:lstStyle>
          <a:p>
            <a:pPr marL="0" indent="0">
              <a:buNone/>
            </a:pPr>
            <a:r>
              <a:rPr lang="pt-PT" sz="2000"/>
              <a:t>Perfil </a:t>
            </a:r>
            <a:r>
              <a:rPr lang="pt-PT" sz="2000" err="1"/>
              <a:t>and</a:t>
            </a:r>
            <a:r>
              <a:rPr lang="pt-PT" sz="2000"/>
              <a:t> </a:t>
            </a:r>
            <a:r>
              <a:rPr lang="pt-PT" sz="2000" err="1"/>
              <a:t>edit</a:t>
            </a:r>
            <a:r>
              <a:rPr lang="pt-PT" sz="2000"/>
              <a:t> </a:t>
            </a:r>
            <a:r>
              <a:rPr lang="pt-PT" sz="2000" err="1"/>
              <a:t>profile</a:t>
            </a:r>
            <a:r>
              <a:rPr lang="pt-PT" sz="2000"/>
              <a:t> </a:t>
            </a:r>
            <a:r>
              <a:rPr lang="pt-PT" sz="2000" err="1"/>
              <a:t>page</a:t>
            </a:r>
            <a:endParaRPr lang="pt-PT" sz="200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EB7B79-2C82-2DC1-BBEB-40F7BC23BCF7}"/>
              </a:ext>
            </a:extLst>
          </p:cNvPr>
          <p:cNvSpPr txBox="1"/>
          <p:nvPr/>
        </p:nvSpPr>
        <p:spPr>
          <a:xfrm>
            <a:off x="6857999" y="6038077"/>
            <a:ext cx="3716634" cy="4645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b="0" i="0" u="none" strike="noStrike" baseline="0">
                <a:solidFill>
                  <a:srgbClr val="263238"/>
                </a:solidFill>
                <a:latin typeface="JosefinSans-Regular"/>
              </a:defRPr>
            </a:lvl1pPr>
            <a:lvl2pPr marL="640080" indent="-246888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/>
            </a:lvl2pPr>
            <a:lvl3pPr indent="-246888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/>
            </a:lvl3pPr>
            <a:lvl4pPr marL="1188720" indent="-210312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/>
            </a:lvl4pPr>
            <a:lvl5pPr marL="1463040" indent="-210312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/>
            </a:lvl5pPr>
            <a:lvl6pPr marL="1737360" indent="-210312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/>
            </a:lvl6pPr>
            <a:lvl7pPr marL="1920240" indent="-18288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baseline="0"/>
            </a:lvl7pPr>
            <a:lvl8pPr marL="2194560" indent="-182880">
              <a:spcBef>
                <a:spcPct val="20000"/>
              </a:spcBef>
              <a:buClr>
                <a:schemeClr val="tx2"/>
              </a:buClr>
              <a:buChar char="•"/>
              <a:defRPr kumimoji="0" sz="1600"/>
            </a:lvl8pPr>
            <a:lvl9pPr marL="2286000" indent="0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baseline="0"/>
            </a:lvl9pPr>
          </a:lstStyle>
          <a:p>
            <a:pPr marL="0" indent="0">
              <a:buNone/>
            </a:pPr>
            <a:r>
              <a:rPr lang="pt-PT" sz="2000"/>
              <a:t>Calendar </a:t>
            </a:r>
            <a:r>
              <a:rPr lang="pt-PT" sz="2000" err="1"/>
              <a:t>and</a:t>
            </a:r>
            <a:r>
              <a:rPr lang="pt-PT" sz="2000"/>
              <a:t> more </a:t>
            </a:r>
            <a:r>
              <a:rPr lang="pt-PT" sz="2000" err="1"/>
              <a:t>pet</a:t>
            </a:r>
            <a:r>
              <a:rPr lang="pt-PT" sz="2000"/>
              <a:t> </a:t>
            </a:r>
            <a:r>
              <a:rPr lang="pt-PT" sz="2000" err="1"/>
              <a:t>info</a:t>
            </a:r>
            <a:r>
              <a:rPr lang="pt-PT" sz="2000"/>
              <a:t> </a:t>
            </a:r>
            <a:r>
              <a:rPr lang="pt-PT" sz="2000" err="1"/>
              <a:t>page</a:t>
            </a:r>
            <a:endParaRPr lang="pt-PT" sz="2000"/>
          </a:p>
        </p:txBody>
      </p:sp>
      <p:pic>
        <p:nvPicPr>
          <p:cNvPr id="2" name="Imagem 1" descr="Uma imagem com texto, captura de ecrã, Tipo de letra, design&#10;&#10;Descrição gerada automaticamente">
            <a:extLst>
              <a:ext uri="{FF2B5EF4-FFF2-40B4-BE49-F238E27FC236}">
                <a16:creationId xmlns:a16="http://schemas.microsoft.com/office/drawing/2014/main" id="{3600EE35-FD06-F3FB-76EE-B9F66F6C6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5" y="2343306"/>
            <a:ext cx="3485314" cy="3693600"/>
          </a:xfrm>
          <a:prstGeom prst="rect">
            <a:avLst/>
          </a:prstGeom>
        </p:spPr>
      </p:pic>
      <p:pic>
        <p:nvPicPr>
          <p:cNvPr id="4" name="Imagem 3" descr="Uma imagem com texto, captura de ecrã, Tipo de letra, número&#10;&#10;Descrição gerada automaticamente">
            <a:extLst>
              <a:ext uri="{FF2B5EF4-FFF2-40B4-BE49-F238E27FC236}">
                <a16:creationId xmlns:a16="http://schemas.microsoft.com/office/drawing/2014/main" id="{395CEBF0-3CA9-B423-D995-D94DA42F2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43306"/>
            <a:ext cx="5225603" cy="369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28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 anchor="b">
            <a:normAutofit/>
          </a:bodyPr>
          <a:lstStyle/>
          <a:p>
            <a:r>
              <a:rPr lang="en-US"/>
              <a:t>LFP User Evaluations: User Tasks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sz="quarter" idx="2"/>
          </p:nvPr>
        </p:nvSpPr>
        <p:spPr>
          <a:xfrm>
            <a:off x="310243" y="2566983"/>
            <a:ext cx="11274878" cy="3845720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r>
              <a:rPr lang="en-US" sz="2400"/>
              <a:t>Add new weight for Fluffy</a:t>
            </a:r>
          </a:p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r>
              <a:rPr lang="en-US" sz="2400"/>
              <a:t>Find the Hake diet for Fluffy</a:t>
            </a:r>
          </a:p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r>
              <a:rPr lang="en-US" sz="2400"/>
              <a:t>Check all appointments for your pets, when done go to the main page.</a:t>
            </a:r>
          </a:p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r>
              <a:rPr lang="en-US" sz="2400"/>
              <a:t>Check </a:t>
            </a:r>
            <a:r>
              <a:rPr lang="en-US" sz="2400" err="1"/>
              <a:t>Fluffy's</a:t>
            </a:r>
            <a:r>
              <a:rPr lang="en-US" sz="2400"/>
              <a:t> last appointment</a:t>
            </a:r>
          </a:p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r>
              <a:rPr lang="en-US" sz="2400"/>
              <a:t>Change your password</a:t>
            </a:r>
          </a:p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r>
              <a:rPr lang="en-US" sz="2400"/>
              <a:t>Check your notifications</a:t>
            </a:r>
          </a:p>
        </p:txBody>
      </p:sp>
    </p:spTree>
    <p:extLst>
      <p:ext uri="{BB962C8B-B14F-4D97-AF65-F5344CB8AC3E}">
        <p14:creationId xmlns:p14="http://schemas.microsoft.com/office/powerpoint/2010/main" val="1648024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25904" y="574692"/>
            <a:ext cx="11691924" cy="1143000"/>
          </a:xfrm>
        </p:spPr>
        <p:txBody>
          <a:bodyPr rtlCol="0" anchor="b">
            <a:normAutofit fontScale="90000"/>
          </a:bodyPr>
          <a:lstStyle/>
          <a:p>
            <a:r>
              <a:rPr lang="en-US"/>
              <a:t>LFP User Evaluations: Subjects' suggestions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sz="quarter" idx="2"/>
          </p:nvPr>
        </p:nvSpPr>
        <p:spPr>
          <a:xfrm>
            <a:off x="-59563" y="2154918"/>
            <a:ext cx="4581332" cy="662847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457200" lvl="1" indent="0">
              <a:buSzPct val="95000"/>
              <a:buNone/>
            </a:pPr>
            <a:r>
              <a:rPr lang="en-US"/>
              <a:t>Add silhouette to footer icons</a:t>
            </a:r>
          </a:p>
        </p:txBody>
      </p:sp>
      <p:sp>
        <p:nvSpPr>
          <p:cNvPr id="6" name="Marcador de Posição de Conteúdo 1">
            <a:extLst>
              <a:ext uri="{FF2B5EF4-FFF2-40B4-BE49-F238E27FC236}">
                <a16:creationId xmlns:a16="http://schemas.microsoft.com/office/drawing/2014/main" id="{2DE53690-BB2C-BFDC-C8F4-6EAABF57B527}"/>
              </a:ext>
            </a:extLst>
          </p:cNvPr>
          <p:cNvSpPr txBox="1">
            <a:spLocks/>
          </p:cNvSpPr>
          <p:nvPr/>
        </p:nvSpPr>
        <p:spPr>
          <a:xfrm>
            <a:off x="8574636" y="2161221"/>
            <a:ext cx="3618778" cy="669455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SzPct val="95000"/>
              <a:buNone/>
            </a:pPr>
            <a:r>
              <a:rPr lang="en-US"/>
              <a:t>Bigger icons in calendar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91260D-A0D7-55AC-BD9C-28933E76F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718" y="2844282"/>
            <a:ext cx="2361732" cy="1023117"/>
          </a:xfrm>
          <a:prstGeom prst="rect">
            <a:avLst/>
          </a:prstGeom>
        </p:spPr>
      </p:pic>
      <p:pic>
        <p:nvPicPr>
          <p:cNvPr id="4" name="Picture 3" descr="A black paw print on a green background&#10;&#10;Description automatically generated">
            <a:extLst>
              <a:ext uri="{FF2B5EF4-FFF2-40B4-BE49-F238E27FC236}">
                <a16:creationId xmlns:a16="http://schemas.microsoft.com/office/drawing/2014/main" id="{A9491CF5-1330-9544-AD5F-7C3EB34A1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421" y="5032603"/>
            <a:ext cx="3162300" cy="657225"/>
          </a:xfrm>
          <a:prstGeom prst="rect">
            <a:avLst/>
          </a:prstGeom>
        </p:spPr>
      </p:pic>
      <p:pic>
        <p:nvPicPr>
          <p:cNvPr id="7" name="Picture 6" descr="A black paw print with dots&#10;&#10;Description automatically generated">
            <a:extLst>
              <a:ext uri="{FF2B5EF4-FFF2-40B4-BE49-F238E27FC236}">
                <a16:creationId xmlns:a16="http://schemas.microsoft.com/office/drawing/2014/main" id="{47204FF4-E693-901D-BF54-BD6F71038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7" y="2824843"/>
            <a:ext cx="3143250" cy="609600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4D728F8D-C384-DCE0-9862-856A8CD507A6}"/>
              </a:ext>
            </a:extLst>
          </p:cNvPr>
          <p:cNvSpPr/>
          <p:nvPr/>
        </p:nvSpPr>
        <p:spPr>
          <a:xfrm>
            <a:off x="2009666" y="3831064"/>
            <a:ext cx="443811" cy="66544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B401B08E-1E62-C1C8-2F48-F677A20575F4}"/>
              </a:ext>
            </a:extLst>
          </p:cNvPr>
          <p:cNvSpPr/>
          <p:nvPr/>
        </p:nvSpPr>
        <p:spPr>
          <a:xfrm>
            <a:off x="10119522" y="4075992"/>
            <a:ext cx="443811" cy="665444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4" name="Picture 13" descr="A black and white image of a paw print&#10;&#10;Description automatically generated">
            <a:extLst>
              <a:ext uri="{FF2B5EF4-FFF2-40B4-BE49-F238E27FC236}">
                <a16:creationId xmlns:a16="http://schemas.microsoft.com/office/drawing/2014/main" id="{FE75BFAA-521E-C313-4502-6C49B2BD7D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6" y="5046210"/>
            <a:ext cx="2181225" cy="1228725"/>
          </a:xfrm>
          <a:prstGeom prst="rect">
            <a:avLst/>
          </a:prstGeom>
        </p:spPr>
      </p:pic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931A56DC-F2B2-63A0-3F3D-1ECAFC6598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145" y="3266395"/>
            <a:ext cx="1781175" cy="1998890"/>
          </a:xfrm>
          <a:prstGeom prst="rect">
            <a:avLst/>
          </a:prstGeom>
        </p:spPr>
      </p:pic>
      <p:pic>
        <p:nvPicPr>
          <p:cNvPr id="16" name="Picture 15" descr="A screen shot of a login form&#10;&#10;Description automatically generated">
            <a:extLst>
              <a:ext uri="{FF2B5EF4-FFF2-40B4-BE49-F238E27FC236}">
                <a16:creationId xmlns:a16="http://schemas.microsoft.com/office/drawing/2014/main" id="{00EAE5C4-9BA6-1930-EA92-D5B9FCBF69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47707" y="2720748"/>
            <a:ext cx="2223408" cy="3879397"/>
          </a:xfrm>
          <a:prstGeom prst="rect">
            <a:avLst/>
          </a:prstGeom>
        </p:spPr>
      </p:pic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779EA28A-9FCF-0AD4-8AEE-A65BAF6427AA}"/>
              </a:ext>
            </a:extLst>
          </p:cNvPr>
          <p:cNvSpPr/>
          <p:nvPr/>
        </p:nvSpPr>
        <p:spPr>
          <a:xfrm rot="5400000">
            <a:off x="5044876" y="5417276"/>
            <a:ext cx="850392" cy="731520"/>
          </a:xfrm>
          <a:prstGeom prst="bentUp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arcador de Posição de Conteúdo 1">
            <a:extLst>
              <a:ext uri="{FF2B5EF4-FFF2-40B4-BE49-F238E27FC236}">
                <a16:creationId xmlns:a16="http://schemas.microsoft.com/office/drawing/2014/main" id="{802494C1-808C-A5E5-C4A1-629259476304}"/>
              </a:ext>
            </a:extLst>
          </p:cNvPr>
          <p:cNvSpPr txBox="1">
            <a:spLocks/>
          </p:cNvSpPr>
          <p:nvPr/>
        </p:nvSpPr>
        <p:spPr>
          <a:xfrm>
            <a:off x="3807588" y="2171247"/>
            <a:ext cx="4731010" cy="676454"/>
          </a:xfrm>
          <a:prstGeom prst="rect">
            <a:avLst/>
          </a:prstGeom>
        </p:spPr>
        <p:txBody>
          <a:bodyPr vert="horz" lIns="91440" tIns="0" rIns="91440" bIns="45720" rtlCol="0" anchor="t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GB"/>
              <a:t>Add an edit profile page and button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C01AA6-B1B9-DDE7-43DB-50B609A9E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0" rtlCol="0" anchor="b">
            <a:normAutofit/>
          </a:bodyPr>
          <a:lstStyle/>
          <a:p>
            <a:r>
              <a:rPr lang="pt-PT" err="1"/>
              <a:t>Functional</a:t>
            </a:r>
            <a:r>
              <a:rPr lang="pt-PT"/>
              <a:t> </a:t>
            </a:r>
            <a:r>
              <a:rPr lang="pt-PT" err="1">
                <a:ea typeface="+mj-lt"/>
                <a:cs typeface="+mj-lt"/>
              </a:rPr>
              <a:t>Prototype</a:t>
            </a:r>
            <a:endParaRPr lang="pt-PT"/>
          </a:p>
        </p:txBody>
      </p:sp>
      <p:pic>
        <p:nvPicPr>
          <p:cNvPr id="1026" name="Picture 2" descr="10 Features of VS Code Every Developer Should Know">
            <a:extLst>
              <a:ext uri="{FF2B5EF4-FFF2-40B4-BE49-F238E27FC236}">
                <a16:creationId xmlns:a16="http://schemas.microsoft.com/office/drawing/2014/main" id="{EB163247-0F53-0BB0-0F96-F4C6BAB1B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165" y="2141326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- juansedev/react: 🧙 In this repository I will share my react  projects, some concepts around react and my experience with this library. 🚀">
            <a:extLst>
              <a:ext uri="{FF2B5EF4-FFF2-40B4-BE49-F238E27FC236}">
                <a16:creationId xmlns:a16="http://schemas.microsoft.com/office/drawing/2014/main" id="{5C6FAC71-9B83-DA39-7410-801E872BE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364" y="2269914"/>
            <a:ext cx="2876550" cy="159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A2C7A99-C9C7-8915-C661-AFF63FC4B5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450" y="4283415"/>
            <a:ext cx="3436882" cy="2142000"/>
          </a:xfrm>
          <a:prstGeom prst="rect">
            <a:avLst/>
          </a:prstGeom>
        </p:spPr>
      </p:pic>
      <p:pic>
        <p:nvPicPr>
          <p:cNvPr id="1030" name="Picture 6" descr="HTML5 – Wikipédia, a enciclopédia livre">
            <a:extLst>
              <a:ext uri="{FF2B5EF4-FFF2-40B4-BE49-F238E27FC236}">
                <a16:creationId xmlns:a16="http://schemas.microsoft.com/office/drawing/2014/main" id="{1EFA9076-5BBD-29CC-1DF7-906792DFA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77" y="428341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636DDB-3A52-3C27-F711-9700F28A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7604" y="2200567"/>
            <a:ext cx="1729371" cy="1729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34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5629-F791-D9EE-8C13-DA026239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0" rtlCol="0" anchor="b">
            <a:normAutofit/>
          </a:bodyPr>
          <a:lstStyle/>
          <a:p>
            <a:r>
              <a:rPr lang="en-US" dirty="0"/>
              <a:t>High Fidelity Prototype</a:t>
            </a:r>
          </a:p>
        </p:txBody>
      </p:sp>
      <p:pic>
        <p:nvPicPr>
          <p:cNvPr id="4" name="Content Placeholder 3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0DCF7E54-9B83-9E43-6654-772F3AD3A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218" y="2054232"/>
            <a:ext cx="2197644" cy="4102133"/>
          </a:xfrm>
        </p:spPr>
      </p:pic>
      <p:pic>
        <p:nvPicPr>
          <p:cNvPr id="5" name="Picture 4" descr="A screenshot of a phone&#10;&#10;Description automatically generated">
            <a:extLst>
              <a:ext uri="{FF2B5EF4-FFF2-40B4-BE49-F238E27FC236}">
                <a16:creationId xmlns:a16="http://schemas.microsoft.com/office/drawing/2014/main" id="{008DB57D-EAC2-ACD0-CB72-1B11C785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16" y="2058389"/>
            <a:ext cx="1901930" cy="4087092"/>
          </a:xfrm>
          <a:prstGeom prst="rect">
            <a:avLst/>
          </a:prstGeom>
        </p:spPr>
      </p:pic>
      <p:pic>
        <p:nvPicPr>
          <p:cNvPr id="6" name="Picture 5" descr="A screenshot of a phone&#10;&#10;Description automatically generated">
            <a:extLst>
              <a:ext uri="{FF2B5EF4-FFF2-40B4-BE49-F238E27FC236}">
                <a16:creationId xmlns:a16="http://schemas.microsoft.com/office/drawing/2014/main" id="{2E56091B-CF5F-F008-DA98-84E772798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218" y="2048494"/>
            <a:ext cx="1905824" cy="4087091"/>
          </a:xfrm>
          <a:prstGeom prst="rect">
            <a:avLst/>
          </a:prstGeom>
        </p:spPr>
      </p:pic>
      <p:pic>
        <p:nvPicPr>
          <p:cNvPr id="7" name="Picture 6" descr="A screenshot of a weight scale&#10;&#10;Description automatically generated">
            <a:extLst>
              <a:ext uri="{FF2B5EF4-FFF2-40B4-BE49-F238E27FC236}">
                <a16:creationId xmlns:a16="http://schemas.microsoft.com/office/drawing/2014/main" id="{DE9ACE0B-2285-ABCB-47C6-FF21F109A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8447" y="2038597"/>
            <a:ext cx="1901262" cy="4096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B76675-6457-B8BE-95C2-794C0A529251}"/>
              </a:ext>
            </a:extLst>
          </p:cNvPr>
          <p:cNvSpPr txBox="1"/>
          <p:nvPr/>
        </p:nvSpPr>
        <p:spPr>
          <a:xfrm>
            <a:off x="2022764" y="6149439"/>
            <a:ext cx="2333780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>
                <a:solidFill>
                  <a:srgbClr val="263238"/>
                </a:solidFill>
                <a:latin typeface="JosefinSans-Regular"/>
              </a:rPr>
              <a:t>Login and main page</a:t>
            </a:r>
            <a:r>
              <a:rPr lang="pt-PT" sz="2000">
                <a:latin typeface="JosefinSans-Regular"/>
              </a:rPr>
              <a:t>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00C7D-D6F1-16D5-95A9-5EDC961FDD56}"/>
              </a:ext>
            </a:extLst>
          </p:cNvPr>
          <p:cNvSpPr txBox="1"/>
          <p:nvPr/>
        </p:nvSpPr>
        <p:spPr>
          <a:xfrm>
            <a:off x="8168244" y="6149439"/>
            <a:ext cx="1935786" cy="40011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dirty="0">
                <a:solidFill>
                  <a:srgbClr val="263238"/>
                </a:solidFill>
                <a:latin typeface="JosefinSans-Regular"/>
              </a:rPr>
              <a:t>Animal </a:t>
            </a:r>
            <a:r>
              <a:rPr lang="pt-PT" sz="2000" dirty="0" err="1">
                <a:solidFill>
                  <a:srgbClr val="263238"/>
                </a:solidFill>
                <a:latin typeface="JosefinSans-Regular"/>
              </a:rPr>
              <a:t>info</a:t>
            </a:r>
            <a:r>
              <a:rPr lang="pt-PT" sz="2000" dirty="0">
                <a:solidFill>
                  <a:srgbClr val="263238"/>
                </a:solidFill>
                <a:latin typeface="JosefinSans-Regular"/>
              </a:rPr>
              <a:t> </a:t>
            </a:r>
            <a:r>
              <a:rPr lang="pt-PT" sz="2000" dirty="0" err="1">
                <a:solidFill>
                  <a:srgbClr val="263238"/>
                </a:solidFill>
                <a:latin typeface="JosefinSans-Regular"/>
              </a:rPr>
              <a:t>page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74543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45629-F791-D9EE-8C13-DA026239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0" rtlCol="0" anchor="b">
            <a:normAutofit/>
          </a:bodyPr>
          <a:lstStyle/>
          <a:p>
            <a:r>
              <a:rPr lang="en-US" dirty="0"/>
              <a:t>High Fidelity Prototype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600C7D-D6F1-16D5-95A9-5EDC961FDD56}"/>
              </a:ext>
            </a:extLst>
          </p:cNvPr>
          <p:cNvSpPr txBox="1"/>
          <p:nvPr/>
        </p:nvSpPr>
        <p:spPr>
          <a:xfrm>
            <a:off x="7079673" y="6060374"/>
            <a:ext cx="3930884" cy="707886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ct val="20000"/>
              </a:spcBef>
            </a:pPr>
            <a:r>
              <a:rPr lang="pt-PT" sz="2000">
                <a:solidFill>
                  <a:srgbClr val="263238"/>
                </a:solidFill>
                <a:ea typeface="+mn-lt"/>
                <a:cs typeface="+mn-lt"/>
              </a:rPr>
              <a:t>Calendar </a:t>
            </a:r>
            <a:r>
              <a:rPr lang="pt-PT" sz="2000" err="1">
                <a:solidFill>
                  <a:srgbClr val="263238"/>
                </a:solidFill>
                <a:ea typeface="+mn-lt"/>
                <a:cs typeface="+mn-lt"/>
              </a:rPr>
              <a:t>and</a:t>
            </a:r>
            <a:r>
              <a:rPr lang="pt-PT" sz="2000">
                <a:solidFill>
                  <a:srgbClr val="263238"/>
                </a:solidFill>
                <a:ea typeface="+mn-lt"/>
                <a:cs typeface="+mn-lt"/>
              </a:rPr>
              <a:t> more </a:t>
            </a:r>
            <a:r>
              <a:rPr lang="pt-PT" sz="2000" err="1">
                <a:solidFill>
                  <a:srgbClr val="263238"/>
                </a:solidFill>
                <a:ea typeface="+mn-lt"/>
                <a:cs typeface="+mn-lt"/>
              </a:rPr>
              <a:t>pet</a:t>
            </a:r>
            <a:r>
              <a:rPr lang="pt-PT" sz="2000">
                <a:solidFill>
                  <a:srgbClr val="263238"/>
                </a:solidFill>
                <a:ea typeface="+mn-lt"/>
                <a:cs typeface="+mn-lt"/>
              </a:rPr>
              <a:t> </a:t>
            </a:r>
            <a:r>
              <a:rPr lang="pt-PT" sz="2000" err="1">
                <a:solidFill>
                  <a:srgbClr val="263238"/>
                </a:solidFill>
                <a:ea typeface="+mn-lt"/>
                <a:cs typeface="+mn-lt"/>
              </a:rPr>
              <a:t>info</a:t>
            </a:r>
            <a:r>
              <a:rPr lang="pt-PT" sz="2000">
                <a:solidFill>
                  <a:srgbClr val="263238"/>
                </a:solidFill>
                <a:ea typeface="+mn-lt"/>
                <a:cs typeface="+mn-lt"/>
              </a:rPr>
              <a:t> </a:t>
            </a:r>
            <a:r>
              <a:rPr lang="pt-PT" sz="2000" err="1">
                <a:solidFill>
                  <a:srgbClr val="263238"/>
                </a:solidFill>
                <a:ea typeface="+mn-lt"/>
                <a:cs typeface="+mn-lt"/>
              </a:rPr>
              <a:t>page</a:t>
            </a:r>
            <a:endParaRPr lang="pt-PT" sz="2000" err="1">
              <a:ea typeface="+mn-lt"/>
              <a:cs typeface="+mn-lt"/>
            </a:endParaRPr>
          </a:p>
          <a:p>
            <a:endParaRPr lang="pt-PT" sz="2000" dirty="0">
              <a:latin typeface="JosefinSans-Regular"/>
            </a:endParaRPr>
          </a:p>
        </p:txBody>
      </p:sp>
      <p:pic>
        <p:nvPicPr>
          <p:cNvPr id="11" name="Picture 10" descr="A screenshot of a phone&#10;&#10;Description automatically generated">
            <a:extLst>
              <a:ext uri="{FF2B5EF4-FFF2-40B4-BE49-F238E27FC236}">
                <a16:creationId xmlns:a16="http://schemas.microsoft.com/office/drawing/2014/main" id="{3A44134B-DAB7-B8A1-BC5C-0F1ABDBD2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830" y="1979221"/>
            <a:ext cx="1824211" cy="3978234"/>
          </a:xfrm>
          <a:prstGeom prst="rect">
            <a:avLst/>
          </a:prstGeom>
        </p:spPr>
      </p:pic>
      <p:pic>
        <p:nvPicPr>
          <p:cNvPr id="12" name="Picture 11" descr="A nutrition plan with text and black text&#10;&#10;Description automatically generated">
            <a:extLst>
              <a:ext uri="{FF2B5EF4-FFF2-40B4-BE49-F238E27FC236}">
                <a16:creationId xmlns:a16="http://schemas.microsoft.com/office/drawing/2014/main" id="{8CE27770-EE26-98E2-4ED4-8F35B5C0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491" y="1979220"/>
            <a:ext cx="1812864" cy="3978234"/>
          </a:xfrm>
          <a:prstGeom prst="rect">
            <a:avLst/>
          </a:prstGeom>
        </p:spPr>
      </p:pic>
      <p:sp>
        <p:nvSpPr>
          <p:cNvPr id="15" name="CaixaDeTexto 13">
            <a:extLst>
              <a:ext uri="{FF2B5EF4-FFF2-40B4-BE49-F238E27FC236}">
                <a16:creationId xmlns:a16="http://schemas.microsoft.com/office/drawing/2014/main" id="{2DE6C5E1-6692-EB69-217E-B1E6CDEF3FDD}"/>
              </a:ext>
            </a:extLst>
          </p:cNvPr>
          <p:cNvSpPr txBox="1"/>
          <p:nvPr/>
        </p:nvSpPr>
        <p:spPr>
          <a:xfrm>
            <a:off x="1502087" y="6057869"/>
            <a:ext cx="3084367" cy="3557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74320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Char char=""/>
              <a:defRPr kumimoji="0" b="0" i="0" u="none" strike="noStrike" baseline="0">
                <a:solidFill>
                  <a:srgbClr val="263238"/>
                </a:solidFill>
                <a:latin typeface="JosefinSans-Regular"/>
              </a:defRPr>
            </a:lvl1pPr>
            <a:lvl2pPr marL="640080" indent="-246888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Char char=""/>
              <a:defRPr kumimoji="0" sz="2400"/>
            </a:lvl2pPr>
            <a:lvl3pPr indent="-246888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Char char=""/>
              <a:defRPr kumimoji="0" sz="2100"/>
            </a:lvl3pPr>
            <a:lvl4pPr marL="1188720" indent="-210312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Char char=""/>
              <a:defRPr kumimoji="0" sz="2000"/>
            </a:lvl4pPr>
            <a:lvl5pPr marL="1463040" indent="-210312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Char char=""/>
              <a:defRPr kumimoji="0" sz="2000"/>
            </a:lvl5pPr>
            <a:lvl6pPr marL="1737360" indent="-210312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/>
            </a:lvl6pPr>
            <a:lvl7pPr marL="1920240" indent="-182880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baseline="0"/>
            </a:lvl7pPr>
            <a:lvl8pPr marL="2194560" indent="-182880">
              <a:spcBef>
                <a:spcPct val="20000"/>
              </a:spcBef>
              <a:buClr>
                <a:schemeClr val="tx2"/>
              </a:buClr>
              <a:buChar char="•"/>
              <a:defRPr kumimoji="0" sz="1600"/>
            </a:lvl8pPr>
            <a:lvl9pPr marL="2286000" indent="0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baseline="0"/>
            </a:lvl9pPr>
          </a:lstStyle>
          <a:p>
            <a:pPr marL="0" indent="0">
              <a:buNone/>
            </a:pPr>
            <a:r>
              <a:rPr lang="pt-PT" sz="2000" dirty="0" err="1"/>
              <a:t>Profile</a:t>
            </a:r>
            <a:r>
              <a:rPr lang="pt-PT" sz="2000" dirty="0"/>
              <a:t> </a:t>
            </a:r>
            <a:r>
              <a:rPr lang="pt-PT" sz="2000" dirty="0" err="1"/>
              <a:t>and</a:t>
            </a:r>
            <a:r>
              <a:rPr lang="pt-PT" sz="2000" dirty="0"/>
              <a:t> </a:t>
            </a:r>
            <a:r>
              <a:rPr lang="pt-PT" sz="2000" dirty="0" err="1"/>
              <a:t>edit</a:t>
            </a:r>
            <a:r>
              <a:rPr lang="pt-PT" sz="2000" dirty="0"/>
              <a:t> </a:t>
            </a:r>
            <a:r>
              <a:rPr lang="pt-PT" sz="2000" dirty="0" err="1"/>
              <a:t>profile</a:t>
            </a:r>
            <a:r>
              <a:rPr lang="pt-PT" sz="2000" dirty="0"/>
              <a:t> </a:t>
            </a:r>
            <a:r>
              <a:rPr lang="pt-PT" sz="2000" dirty="0" err="1"/>
              <a:t>page</a:t>
            </a:r>
            <a:endParaRPr lang="pt-PT" sz="2000" dirty="0"/>
          </a:p>
        </p:txBody>
      </p:sp>
      <p:pic>
        <p:nvPicPr>
          <p:cNvPr id="16" name="Picture 15" descr="A screenshot of a calendar&#10;&#10;Description automatically generated">
            <a:extLst>
              <a:ext uri="{FF2B5EF4-FFF2-40B4-BE49-F238E27FC236}">
                <a16:creationId xmlns:a16="http://schemas.microsoft.com/office/drawing/2014/main" id="{C72E607B-4788-CEB4-2CE9-5F8410290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720" y="1979221"/>
            <a:ext cx="1820663" cy="397823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BCD245-F70B-66A4-BC96-8C04C008A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511" y="1979221"/>
            <a:ext cx="1828096" cy="3978234"/>
          </a:xfrm>
          <a:prstGeom prst="rect">
            <a:avLst/>
          </a:prstGeom>
        </p:spPr>
      </p:pic>
      <p:pic>
        <p:nvPicPr>
          <p:cNvPr id="18" name="Picture 17" descr="A screen shot of a login form&#10;&#10;Description automatically generated">
            <a:extLst>
              <a:ext uri="{FF2B5EF4-FFF2-40B4-BE49-F238E27FC236}">
                <a16:creationId xmlns:a16="http://schemas.microsoft.com/office/drawing/2014/main" id="{E86959BA-7660-A51D-A4CC-48141BD05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9844" y="1979221"/>
            <a:ext cx="1817197" cy="397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1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vert="horz" lIns="0" tIns="45720" rIns="0" bIns="0" rtlCol="0" anchor="b">
            <a:normAutofit/>
          </a:bodyPr>
          <a:lstStyle/>
          <a:p>
            <a:r>
              <a:rPr lang="pt-PT" err="1"/>
              <a:t>Feed</a:t>
            </a:r>
            <a:r>
              <a:rPr lang="pt-PT"/>
              <a:t> Oliver Web App</a:t>
            </a:r>
          </a:p>
        </p:txBody>
      </p:sp>
      <p:pic>
        <p:nvPicPr>
          <p:cNvPr id="5" name="Imagem 4" descr="Uma imagem com Tipo de letra, texto, design, tipografia&#10;&#10;Descrição gerada automaticamente">
            <a:extLst>
              <a:ext uri="{FF2B5EF4-FFF2-40B4-BE49-F238E27FC236}">
                <a16:creationId xmlns:a16="http://schemas.microsoft.com/office/drawing/2014/main" id="{F41EC397-7195-A9E4-657A-0FA71A7B8B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592" y="1920085"/>
            <a:ext cx="3448088" cy="4434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862F12-6D8A-7D03-7BC4-4B06C33BB244}"/>
              </a:ext>
            </a:extLst>
          </p:cNvPr>
          <p:cNvSpPr txBox="1"/>
          <p:nvPr/>
        </p:nvSpPr>
        <p:spPr>
          <a:xfrm>
            <a:off x="865909" y="2493818"/>
            <a:ext cx="2438203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Motivation</a:t>
            </a:r>
            <a:endParaRPr lang="en-US" sz="3200" b="1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730919-38FD-8F93-0244-CD0389358CFE}"/>
              </a:ext>
            </a:extLst>
          </p:cNvPr>
          <p:cNvSpPr txBox="1"/>
          <p:nvPr/>
        </p:nvSpPr>
        <p:spPr>
          <a:xfrm>
            <a:off x="1477818" y="3544453"/>
            <a:ext cx="3650475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Why this project?</a:t>
            </a:r>
            <a:endParaRPr lang="en-US" sz="3200" b="1" err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53453-410E-FBA3-E0AE-379C4F0FA0E1}"/>
              </a:ext>
            </a:extLst>
          </p:cNvPr>
          <p:cNvSpPr txBox="1"/>
          <p:nvPr/>
        </p:nvSpPr>
        <p:spPr>
          <a:xfrm>
            <a:off x="3405909" y="4606636"/>
            <a:ext cx="3442657" cy="58477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chemeClr val="accent1">
                    <a:lumMod val="50000"/>
                  </a:schemeClr>
                </a:solidFill>
              </a:rPr>
              <a:t>Personal Interest</a:t>
            </a:r>
            <a:endParaRPr lang="en-US" sz="3200" b="1" err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1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 anchor="b">
            <a:normAutofit/>
          </a:bodyPr>
          <a:lstStyle/>
          <a:p>
            <a:r>
              <a:rPr lang="en-US"/>
              <a:t>FP User Evaluations: Method Used</a:t>
            </a:r>
          </a:p>
        </p:txBody>
      </p:sp>
      <p:sp>
        <p:nvSpPr>
          <p:cNvPr id="7" name="CaixaDeTexto 3">
            <a:extLst>
              <a:ext uri="{FF2B5EF4-FFF2-40B4-BE49-F238E27FC236}">
                <a16:creationId xmlns:a16="http://schemas.microsoft.com/office/drawing/2014/main" id="{308A8960-98A8-4A91-AC0A-7044020C853E}"/>
              </a:ext>
            </a:extLst>
          </p:cNvPr>
          <p:cNvSpPr txBox="1"/>
          <p:nvPr/>
        </p:nvSpPr>
        <p:spPr>
          <a:xfrm>
            <a:off x="609600" y="2116229"/>
            <a:ext cx="9788574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Empirical Evaluation with SUS questionnaire: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D1D8A0-51FB-638B-1513-E111C4DD85CB}"/>
              </a:ext>
            </a:extLst>
          </p:cNvPr>
          <p:cNvSpPr txBox="1"/>
          <p:nvPr/>
        </p:nvSpPr>
        <p:spPr>
          <a:xfrm>
            <a:off x="609600" y="2701004"/>
            <a:ext cx="9827819" cy="2923877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Usability test: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5 tasks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Difficulty scale 1-5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Tracked variables: user's result, time to conclusion, difficulty perceived by the user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r>
              <a:rPr lang="en-US" sz="2200"/>
              <a:t>SUS questionnaire: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10 question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Scale 1-5 (Totally Agree – Totally Disagree)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17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 anchor="b">
            <a:normAutofit/>
          </a:bodyPr>
          <a:lstStyle/>
          <a:p>
            <a:r>
              <a:rPr lang="en-US"/>
              <a:t>FP User Evaluations: User Tasks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sz="quarter" idx="2"/>
          </p:nvPr>
        </p:nvSpPr>
        <p:spPr>
          <a:xfrm>
            <a:off x="609600" y="2091503"/>
            <a:ext cx="9383486" cy="2687590"/>
          </a:xfrm>
        </p:spPr>
        <p:txBody>
          <a:bodyPr vert="horz" lIns="91440" tIns="0" rIns="91440" bIns="45720" rtlCol="0" anchor="t">
            <a:normAutofit fontScale="92500"/>
          </a:bodyPr>
          <a:lstStyle/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Is </a:t>
            </a:r>
            <a:r>
              <a:rPr lang="en-US" err="1"/>
              <a:t>Fluffly</a:t>
            </a:r>
            <a:r>
              <a:rPr lang="en-US"/>
              <a:t> underweight? How far is </a:t>
            </a:r>
            <a:r>
              <a:rPr lang="en-US" err="1"/>
              <a:t>Fluffly</a:t>
            </a:r>
            <a:r>
              <a:rPr lang="en-US"/>
              <a:t> from a healthy weight?</a:t>
            </a:r>
            <a:endParaRPr lang="pt-PT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Still on </a:t>
            </a:r>
            <a:r>
              <a:rPr lang="en-US" err="1"/>
              <a:t>Fluffly</a:t>
            </a:r>
            <a:r>
              <a:rPr lang="en-US"/>
              <a:t>, what is their 3rd diet? And the diet's total amount of grams?</a:t>
            </a:r>
            <a:endParaRPr lang="pt-PT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Switch over to Bobby and find out if it has been losing or gaining weight.</a:t>
            </a:r>
            <a:endParaRPr lang="pt-PT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pt-PT" err="1"/>
              <a:t>Without</a:t>
            </a:r>
            <a:r>
              <a:rPr lang="pt-PT"/>
              <a:t> </a:t>
            </a:r>
            <a:r>
              <a:rPr lang="pt-PT" err="1"/>
              <a:t>using</a:t>
            </a:r>
            <a:r>
              <a:rPr lang="pt-PT"/>
              <a:t> </a:t>
            </a:r>
            <a:r>
              <a:rPr lang="pt-PT" err="1"/>
              <a:t>the</a:t>
            </a:r>
            <a:r>
              <a:rPr lang="pt-PT"/>
              <a:t> calendar, </a:t>
            </a:r>
            <a:r>
              <a:rPr lang="pt-PT" err="1"/>
              <a:t>tell</a:t>
            </a:r>
            <a:r>
              <a:rPr lang="pt-PT"/>
              <a:t> me </a:t>
            </a:r>
            <a:r>
              <a:rPr lang="pt-PT" err="1"/>
              <a:t>what</a:t>
            </a:r>
            <a:r>
              <a:rPr lang="pt-PT"/>
              <a:t> </a:t>
            </a:r>
            <a:r>
              <a:rPr lang="pt-PT" err="1"/>
              <a:t>was</a:t>
            </a:r>
            <a:r>
              <a:rPr lang="pt-PT"/>
              <a:t> </a:t>
            </a:r>
            <a:r>
              <a:rPr lang="pt-PT" err="1"/>
              <a:t>Fluffy’s</a:t>
            </a:r>
            <a:r>
              <a:rPr lang="pt-PT"/>
              <a:t> </a:t>
            </a:r>
            <a:r>
              <a:rPr lang="pt-PT" err="1"/>
              <a:t>second</a:t>
            </a:r>
            <a:r>
              <a:rPr lang="pt-PT"/>
              <a:t> to </a:t>
            </a:r>
            <a:r>
              <a:rPr lang="pt-PT" err="1"/>
              <a:t>last</a:t>
            </a:r>
            <a:r>
              <a:rPr lang="pt-PT"/>
              <a:t> </a:t>
            </a:r>
            <a:r>
              <a:rPr lang="pt-PT" err="1"/>
              <a:t>appointment</a:t>
            </a:r>
            <a:r>
              <a:rPr lang="pt-PT"/>
              <a:t>?</a:t>
            </a:r>
            <a:endParaRPr lang="en-US"/>
          </a:p>
          <a:p>
            <a:pPr marL="285750" indent="-285750">
              <a:buClr>
                <a:schemeClr val="accent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/>
              <a:t>Try to logout.</a:t>
            </a:r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E6C7A4B-74B3-ACDD-9F10-0ED2734EB533}"/>
              </a:ext>
            </a:extLst>
          </p:cNvPr>
          <p:cNvSpPr txBox="1"/>
          <p:nvPr/>
        </p:nvSpPr>
        <p:spPr>
          <a:xfrm>
            <a:off x="609600" y="4646645"/>
            <a:ext cx="594982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PT" sz="3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Problems</a:t>
            </a:r>
            <a:r>
              <a:rPr lang="pt-PT" sz="3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pt-PT" sz="320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found</a:t>
            </a:r>
            <a:r>
              <a:rPr lang="pt-PT" sz="3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461FDC-9B5D-43A0-8865-295C6B8BF4A2}"/>
              </a:ext>
            </a:extLst>
          </p:cNvPr>
          <p:cNvSpPr txBox="1"/>
          <p:nvPr/>
        </p:nvSpPr>
        <p:spPr>
          <a:xfrm>
            <a:off x="609600" y="5318449"/>
            <a:ext cx="5054082" cy="19266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5000"/>
              <a:buFont typeface="Arial" panose="020B0604020202020204" pitchFamily="34" charset="0"/>
              <a:buChar char="•"/>
            </a:pPr>
            <a:r>
              <a:rPr lang="pt-PT" sz="2200"/>
              <a:t>“</a:t>
            </a:r>
            <a:r>
              <a:rPr lang="pt-PT" sz="2200" err="1"/>
              <a:t>Load</a:t>
            </a:r>
            <a:r>
              <a:rPr lang="pt-PT" sz="2200"/>
              <a:t> more” </a:t>
            </a:r>
            <a:r>
              <a:rPr lang="pt-PT" sz="2200" err="1"/>
              <a:t>button</a:t>
            </a:r>
            <a:r>
              <a:rPr lang="pt-PT" sz="2200"/>
              <a:t> </a:t>
            </a:r>
            <a:r>
              <a:rPr lang="pt-PT" sz="2200" err="1"/>
              <a:t>not</a:t>
            </a:r>
            <a:r>
              <a:rPr lang="pt-PT" sz="2200"/>
              <a:t> clear</a:t>
            </a:r>
          </a:p>
          <a:p>
            <a:pPr marL="285750" indent="-28575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5000"/>
              <a:buFont typeface="Arial" panose="020B0604020202020204" pitchFamily="34" charset="0"/>
              <a:buChar char="•"/>
            </a:pPr>
            <a:r>
              <a:rPr lang="pt-PT" sz="2200" err="1"/>
              <a:t>Add</a:t>
            </a:r>
            <a:r>
              <a:rPr lang="pt-PT" sz="2200"/>
              <a:t> </a:t>
            </a:r>
            <a:r>
              <a:rPr lang="pt-PT" sz="2200" err="1"/>
              <a:t>label</a:t>
            </a:r>
            <a:r>
              <a:rPr lang="pt-PT" sz="2200"/>
              <a:t> </a:t>
            </a:r>
            <a:r>
              <a:rPr lang="pt-PT" sz="2200" err="1"/>
              <a:t>and</a:t>
            </a:r>
            <a:r>
              <a:rPr lang="pt-PT" sz="2200"/>
              <a:t> </a:t>
            </a:r>
            <a:r>
              <a:rPr lang="pt-PT" sz="2200" err="1"/>
              <a:t>title</a:t>
            </a:r>
            <a:r>
              <a:rPr lang="pt-PT" sz="2200"/>
              <a:t> to </a:t>
            </a:r>
            <a:r>
              <a:rPr lang="pt-PT" sz="2200" err="1"/>
              <a:t>graph</a:t>
            </a:r>
            <a:endParaRPr lang="pt-PT" sz="2200"/>
          </a:p>
          <a:p>
            <a:pPr marL="285750" indent="-28575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5000"/>
              <a:buFont typeface="Arial" panose="020B0604020202020204" pitchFamily="34" charset="0"/>
              <a:buChar char="•"/>
            </a:pPr>
            <a:r>
              <a:rPr lang="pt-PT" sz="2200" err="1"/>
              <a:t>Arrows</a:t>
            </a:r>
            <a:r>
              <a:rPr lang="pt-PT" sz="2200"/>
              <a:t> in </a:t>
            </a:r>
            <a:r>
              <a:rPr lang="pt-PT" sz="2200" err="1"/>
              <a:t>cards</a:t>
            </a:r>
            <a:r>
              <a:rPr lang="pt-PT" sz="2200"/>
              <a:t> </a:t>
            </a:r>
            <a:r>
              <a:rPr lang="pt-PT" sz="2200" err="1"/>
              <a:t>not</a:t>
            </a:r>
            <a:r>
              <a:rPr lang="pt-PT" sz="2200"/>
              <a:t> clear </a:t>
            </a:r>
            <a:r>
              <a:rPr lang="pt-PT" sz="2200" err="1"/>
              <a:t>enough</a:t>
            </a:r>
            <a:endParaRPr lang="pt-PT" sz="2200"/>
          </a:p>
          <a:p>
            <a:pPr marL="285750" indent="-285750">
              <a:spcBef>
                <a:spcPct val="20000"/>
              </a:spcBef>
              <a:buClr>
                <a:srgbClr val="549E39">
                  <a:lumMod val="50000"/>
                </a:srgbClr>
              </a:buClr>
              <a:buSzPct val="95000"/>
              <a:buFont typeface="Arial" panose="020B0604020202020204" pitchFamily="34" charset="0"/>
              <a:buChar char="•"/>
            </a:pPr>
            <a:endParaRPr lang="pt-PT" sz="2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D76FC4-D1FC-E793-D621-011E13843BAD}"/>
              </a:ext>
            </a:extLst>
          </p:cNvPr>
          <p:cNvSpPr txBox="1"/>
          <p:nvPr/>
        </p:nvSpPr>
        <p:spPr>
          <a:xfrm>
            <a:off x="5800530" y="5343387"/>
            <a:ext cx="5949820" cy="14527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95000"/>
              <a:buFont typeface="Arial" panose="020B0604020202020204" pitchFamily="34" charset="0"/>
              <a:buChar char="•"/>
            </a:pPr>
            <a:r>
              <a:rPr lang="pt-PT" sz="2200" err="1"/>
              <a:t>Components</a:t>
            </a:r>
            <a:r>
              <a:rPr lang="pt-PT" sz="2200"/>
              <a:t> out </a:t>
            </a:r>
            <a:r>
              <a:rPr lang="pt-PT" sz="2200" err="1"/>
              <a:t>of</a:t>
            </a:r>
            <a:r>
              <a:rPr lang="pt-PT" sz="2200"/>
              <a:t> </a:t>
            </a:r>
            <a:r>
              <a:rPr lang="pt-PT" sz="2200" err="1"/>
              <a:t>place</a:t>
            </a:r>
            <a:r>
              <a:rPr lang="pt-PT" sz="2200"/>
              <a:t> in some </a:t>
            </a:r>
            <a:r>
              <a:rPr lang="pt-PT" sz="2200" err="1"/>
              <a:t>devices</a:t>
            </a:r>
            <a:r>
              <a:rPr lang="pt-PT" sz="2200"/>
              <a:t> / browsers</a:t>
            </a:r>
          </a:p>
          <a:p>
            <a:pPr marL="285750" indent="-285750">
              <a:spcBef>
                <a:spcPct val="20000"/>
              </a:spcBef>
              <a:buClr>
                <a:srgbClr val="2A4F1C"/>
              </a:buClr>
              <a:buSzPct val="95000"/>
              <a:buFont typeface="Arial" panose="020B0604020202020204" pitchFamily="34" charset="0"/>
              <a:buChar char="•"/>
            </a:pPr>
            <a:endParaRPr lang="pt-PT" sz="22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946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 anchor="b"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5D9385-AE2D-4A60-63B6-7B9821D63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845" y="2286569"/>
            <a:ext cx="3467877" cy="659352"/>
          </a:xfrm>
        </p:spPr>
        <p:txBody>
          <a:bodyPr/>
          <a:lstStyle/>
          <a:p>
            <a:r>
              <a:rPr lang="en-US" sz="2400" b="1"/>
              <a:t>SUS </a:t>
            </a:r>
            <a:r>
              <a:rPr lang="en-US"/>
              <a:t>Questionnaire</a:t>
            </a:r>
            <a:endParaRPr lang="en-US" sz="2400" b="1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4E41FC9-23D0-D767-D68E-A627A0E24FA3}"/>
              </a:ext>
            </a:extLst>
          </p:cNvPr>
          <p:cNvSpPr txBox="1"/>
          <p:nvPr/>
        </p:nvSpPr>
        <p:spPr>
          <a:xfrm>
            <a:off x="580846" y="2995402"/>
            <a:ext cx="4298302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We obtained an average of 91,9/100 points 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1683A9-59FA-FFC8-25F0-79622F7C2D1F}"/>
              </a:ext>
            </a:extLst>
          </p:cNvPr>
          <p:cNvSpPr txBox="1">
            <a:spLocks/>
          </p:cNvSpPr>
          <p:nvPr/>
        </p:nvSpPr>
        <p:spPr>
          <a:xfrm>
            <a:off x="566468" y="4473356"/>
            <a:ext cx="4139682" cy="659352"/>
          </a:xfrm>
          <a:prstGeom prst="rect">
            <a:avLst/>
          </a:prstGeom>
        </p:spPr>
        <p:txBody>
          <a:bodyPr vert="horz" lIns="45720" tIns="0" rIns="45720" bIns="0" rtlCol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Observer’s Script </a:t>
            </a:r>
            <a:r>
              <a:rPr lang="en-US"/>
              <a:t>evaluation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5CC9B-C589-6D76-C4AE-B62A30541D81}"/>
              </a:ext>
            </a:extLst>
          </p:cNvPr>
          <p:cNvSpPr txBox="1"/>
          <p:nvPr/>
        </p:nvSpPr>
        <p:spPr>
          <a:xfrm>
            <a:off x="566468" y="5132708"/>
            <a:ext cx="5259355" cy="40011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rgbClr val="263238"/>
                </a:solidFill>
                <a:latin typeface="JosefinSans-Regular"/>
              </a:rPr>
              <a:t>We obtained an average of 4,44/5 points </a:t>
            </a:r>
            <a:endParaRPr lang="en-US" sz="2000" b="0" i="0" u="none" strike="noStrike" baseline="0">
              <a:solidFill>
                <a:srgbClr val="263238"/>
              </a:solidFill>
              <a:latin typeface="JosefinSans-Regular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64E4A0-FF3F-895C-77F0-D29FF1CB8C43}"/>
              </a:ext>
            </a:extLst>
          </p:cNvPr>
          <p:cNvSpPr txBox="1"/>
          <p:nvPr/>
        </p:nvSpPr>
        <p:spPr>
          <a:xfrm>
            <a:off x="8136294" y="3023118"/>
            <a:ext cx="1296955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pt-PT" err="1"/>
              <a:t>Image</a:t>
            </a:r>
            <a:r>
              <a:rPr lang="pt-PT"/>
              <a:t> </a:t>
            </a:r>
            <a:r>
              <a:rPr lang="pt-PT" err="1"/>
              <a:t>missing</a:t>
            </a:r>
            <a:endParaRPr lang="pt-PT"/>
          </a:p>
        </p:txBody>
      </p:sp>
      <p:pic>
        <p:nvPicPr>
          <p:cNvPr id="2" name="Picture 1" descr="Use the System Usability Scale (SUS) to Measure User Experience">
            <a:extLst>
              <a:ext uri="{FF2B5EF4-FFF2-40B4-BE49-F238E27FC236}">
                <a16:creationId xmlns:a16="http://schemas.microsoft.com/office/drawing/2014/main" id="{E2E383B3-B39E-A098-C52D-D89C7B7528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83" y="1839051"/>
            <a:ext cx="6193766" cy="29642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8291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D907A-C2E6-B9F2-8FD6-31FD4803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7547"/>
            <a:ext cx="10972800" cy="1143000"/>
          </a:xfrm>
        </p:spPr>
        <p:txBody>
          <a:bodyPr/>
          <a:lstStyle/>
          <a:p>
            <a:r>
              <a:rPr lang="pt-PT"/>
              <a:t>DEMO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2631D8-64FF-D96E-8653-686DB0D67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350" y="6127416"/>
            <a:ext cx="8877301" cy="5444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err="1"/>
              <a:t>Without</a:t>
            </a:r>
            <a:r>
              <a:rPr lang="pt-PT" dirty="0"/>
              <a:t> </a:t>
            </a:r>
            <a:r>
              <a:rPr lang="pt-PT" err="1"/>
              <a:t>using</a:t>
            </a:r>
            <a:r>
              <a:rPr lang="pt-PT" dirty="0"/>
              <a:t> </a:t>
            </a:r>
            <a:r>
              <a:rPr lang="pt-PT" err="1"/>
              <a:t>the</a:t>
            </a:r>
            <a:r>
              <a:rPr lang="pt-PT" dirty="0"/>
              <a:t> calendar </a:t>
            </a:r>
            <a:r>
              <a:rPr lang="pt-PT" err="1"/>
              <a:t>check</a:t>
            </a:r>
            <a:r>
              <a:rPr lang="pt-PT" dirty="0"/>
              <a:t> </a:t>
            </a:r>
            <a:r>
              <a:rPr lang="pt-PT" err="1"/>
              <a:t>Fluffy's</a:t>
            </a:r>
            <a:r>
              <a:rPr lang="pt-PT" dirty="0"/>
              <a:t> </a:t>
            </a:r>
            <a:r>
              <a:rPr lang="pt-PT" err="1"/>
              <a:t>last</a:t>
            </a:r>
            <a:r>
              <a:rPr lang="pt-PT" dirty="0"/>
              <a:t> </a:t>
            </a:r>
            <a:r>
              <a:rPr lang="pt-PT" err="1"/>
              <a:t>appointment</a:t>
            </a:r>
            <a:endParaRPr lang="en-US" err="1"/>
          </a:p>
        </p:txBody>
      </p:sp>
      <p:pic>
        <p:nvPicPr>
          <p:cNvPr id="4" name="1st Task">
            <a:hlinkClick r:id="" action="ppaction://media"/>
            <a:extLst>
              <a:ext uri="{FF2B5EF4-FFF2-40B4-BE49-F238E27FC236}">
                <a16:creationId xmlns:a16="http://schemas.microsoft.com/office/drawing/2014/main" id="{186F6DA0-11C8-6CAE-A8D9-7344223A94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335" y="1622855"/>
            <a:ext cx="7725032" cy="43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2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D907A-C2E6-B9F2-8FD6-31FD4803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87845"/>
            <a:ext cx="10972800" cy="1143000"/>
          </a:xfrm>
        </p:spPr>
        <p:txBody>
          <a:bodyPr/>
          <a:lstStyle/>
          <a:p>
            <a:r>
              <a:rPr lang="pt-PT"/>
              <a:t>DEMO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2631D8-64FF-D96E-8653-686DB0D67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7317" y="6131630"/>
            <a:ext cx="3863687" cy="440575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PT" sz="2800" err="1"/>
              <a:t>Check</a:t>
            </a:r>
            <a:r>
              <a:rPr lang="pt-PT" sz="2800" dirty="0"/>
              <a:t> </a:t>
            </a:r>
            <a:r>
              <a:rPr lang="pt-PT" sz="2800" err="1"/>
              <a:t>Bobby's</a:t>
            </a:r>
            <a:r>
              <a:rPr lang="pt-PT" sz="2800" dirty="0"/>
              <a:t> 3rd </a:t>
            </a:r>
            <a:r>
              <a:rPr lang="pt-PT" sz="2800" err="1"/>
              <a:t>diet</a:t>
            </a:r>
            <a:endParaRPr lang="pt-PT" sz="2800"/>
          </a:p>
        </p:txBody>
      </p:sp>
      <p:pic>
        <p:nvPicPr>
          <p:cNvPr id="4" name="2nd Task">
            <a:hlinkClick r:id="" action="ppaction://media"/>
            <a:extLst>
              <a:ext uri="{FF2B5EF4-FFF2-40B4-BE49-F238E27FC236}">
                <a16:creationId xmlns:a16="http://schemas.microsoft.com/office/drawing/2014/main" id="{24C2B4A7-D5A0-40CA-747F-5FC2C06E88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7741" y="1633153"/>
            <a:ext cx="7776519" cy="439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42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D907A-C2E6-B9F2-8FD6-31FD4803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35890"/>
            <a:ext cx="10972800" cy="1143000"/>
          </a:xfrm>
        </p:spPr>
        <p:txBody>
          <a:bodyPr/>
          <a:lstStyle/>
          <a:p>
            <a:r>
              <a:rPr lang="pt-PT"/>
              <a:t>DEMO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2631D8-64FF-D96E-8653-686DB0D67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327" y="6201134"/>
            <a:ext cx="8825346" cy="518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dirty="0" err="1"/>
              <a:t>Check</a:t>
            </a:r>
            <a:r>
              <a:rPr lang="pt-PT" dirty="0"/>
              <a:t> </a:t>
            </a:r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many</a:t>
            </a:r>
            <a:r>
              <a:rPr lang="pt-PT" dirty="0"/>
              <a:t> </a:t>
            </a:r>
            <a:r>
              <a:rPr lang="pt-PT" dirty="0" err="1"/>
              <a:t>appointments</a:t>
            </a:r>
            <a:r>
              <a:rPr lang="pt-PT" dirty="0"/>
              <a:t> are </a:t>
            </a:r>
            <a:r>
              <a:rPr lang="pt-PT" dirty="0" err="1"/>
              <a:t>scheduled</a:t>
            </a:r>
            <a:r>
              <a:rPr lang="pt-PT" dirty="0"/>
              <a:t> for 1/6/2024</a:t>
            </a:r>
          </a:p>
        </p:txBody>
      </p:sp>
      <p:pic>
        <p:nvPicPr>
          <p:cNvPr id="4" name="3rd Task">
            <a:hlinkClick r:id="" action="ppaction://media"/>
            <a:extLst>
              <a:ext uri="{FF2B5EF4-FFF2-40B4-BE49-F238E27FC236}">
                <a16:creationId xmlns:a16="http://schemas.microsoft.com/office/drawing/2014/main" id="{A07F3340-BF05-1498-FF65-3B08A5E4C1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5660" y="1581664"/>
            <a:ext cx="7910385" cy="4384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3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D907A-C2E6-B9F2-8FD6-31FD4803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7079"/>
            <a:ext cx="10972800" cy="1143000"/>
          </a:xfrm>
        </p:spPr>
        <p:txBody>
          <a:bodyPr/>
          <a:lstStyle/>
          <a:p>
            <a:r>
              <a:rPr lang="pt-PT"/>
              <a:t>DEMO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2631D8-64FF-D96E-8653-686DB0D67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600" y="6096992"/>
            <a:ext cx="5638801" cy="518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dirty="0" err="1"/>
              <a:t>Add</a:t>
            </a:r>
            <a:r>
              <a:rPr lang="pt-PT" dirty="0"/>
              <a:t> a </a:t>
            </a:r>
            <a:r>
              <a:rPr lang="pt-PT" dirty="0" err="1"/>
              <a:t>new</a:t>
            </a:r>
            <a:r>
              <a:rPr lang="pt-PT" dirty="0"/>
              <a:t> </a:t>
            </a:r>
            <a:r>
              <a:rPr lang="pt-PT" dirty="0" err="1"/>
              <a:t>weighing</a:t>
            </a:r>
            <a:r>
              <a:rPr lang="pt-PT" dirty="0"/>
              <a:t> for </a:t>
            </a:r>
            <a:r>
              <a:rPr lang="pt-PT" dirty="0" err="1"/>
              <a:t>Fluffy</a:t>
            </a:r>
            <a:r>
              <a:rPr lang="pt-PT" dirty="0"/>
              <a:t> (6kg)</a:t>
            </a:r>
            <a:endParaRPr lang="en-US" dirty="0"/>
          </a:p>
        </p:txBody>
      </p:sp>
      <p:pic>
        <p:nvPicPr>
          <p:cNvPr id="4" name="4th Task">
            <a:hlinkClick r:id="" action="ppaction://media"/>
            <a:extLst>
              <a:ext uri="{FF2B5EF4-FFF2-40B4-BE49-F238E27FC236}">
                <a16:creationId xmlns:a16="http://schemas.microsoft.com/office/drawing/2014/main" id="{622563E8-80BF-32B6-7831-F18DC77B5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6849" y="1622854"/>
            <a:ext cx="7838304" cy="437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4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D907A-C2E6-B9F2-8FD6-31FD48036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477079"/>
            <a:ext cx="10972800" cy="1143000"/>
          </a:xfrm>
        </p:spPr>
        <p:txBody>
          <a:bodyPr/>
          <a:lstStyle/>
          <a:p>
            <a:r>
              <a:rPr lang="pt-PT"/>
              <a:t>DEMO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82631D8-64FF-D96E-8653-686DB0D67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5395" y="6120863"/>
            <a:ext cx="1361211" cy="51850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PT" dirty="0" err="1"/>
              <a:t>Logout</a:t>
            </a:r>
          </a:p>
        </p:txBody>
      </p:sp>
      <p:pic>
        <p:nvPicPr>
          <p:cNvPr id="4" name="5th Task">
            <a:hlinkClick r:id="" action="ppaction://media"/>
            <a:extLst>
              <a:ext uri="{FF2B5EF4-FFF2-40B4-BE49-F238E27FC236}">
                <a16:creationId xmlns:a16="http://schemas.microsoft.com/office/drawing/2014/main" id="{7DC98ABF-C24A-6F98-6F29-DA1EF35873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7741" y="1622854"/>
            <a:ext cx="7776519" cy="43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38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3555D-756B-AE97-E6C5-33C4195F3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Heuristic Evaluation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7386F6-6735-10B4-3F94-4CF26A41B063}"/>
              </a:ext>
            </a:extLst>
          </p:cNvPr>
          <p:cNvSpPr>
            <a:spLocks noGrp="1"/>
          </p:cNvSpPr>
          <p:nvPr>
            <p:ph sz="quarter" idx="2"/>
          </p:nvPr>
        </p:nvSpPr>
        <p:spPr>
          <a:xfrm>
            <a:off x="609600" y="2026026"/>
            <a:ext cx="8535558" cy="1137899"/>
          </a:xfrm>
        </p:spPr>
        <p:txBody>
          <a:bodyPr vert="horz" lIns="91440" tIns="0" rIns="91440" bIns="45720" rtlCol="0" anchor="t">
            <a:normAutofit/>
          </a:bodyPr>
          <a:lstStyle/>
          <a:p>
            <a:r>
              <a:rPr lang="en-US" sz="2400">
                <a:latin typeface="TW Cen MT"/>
              </a:rPr>
              <a:t>Based on Neil’s 10 Usability Heuristics for UI design</a:t>
            </a:r>
            <a:endParaRPr lang="en-US"/>
          </a:p>
          <a:p>
            <a:pPr>
              <a:buClr>
                <a:srgbClr val="626B1A"/>
              </a:buClr>
            </a:pPr>
            <a:r>
              <a:rPr lang="en-US" sz="2400">
                <a:latin typeface="TW Cen MT"/>
              </a:rPr>
              <a:t>The severity of problems was rated on a 0 to 4 scale</a:t>
            </a:r>
            <a:endParaRPr lang="en-US"/>
          </a:p>
          <a:p>
            <a:pPr>
              <a:buClr>
                <a:srgbClr val="626B1A"/>
              </a:buClr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A15D3D-29C1-AC72-6280-981D56192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2797" y="1571381"/>
            <a:ext cx="2888797" cy="170497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488B342-DB5E-94D2-AFD0-AEE4371BFC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8119647"/>
              </p:ext>
            </p:extLst>
          </p:nvPr>
        </p:nvGraphicFramePr>
        <p:xfrm>
          <a:off x="1452286" y="3288515"/>
          <a:ext cx="8992954" cy="347472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098652">
                  <a:extLst>
                    <a:ext uri="{9D8B030D-6E8A-4147-A177-3AD203B41FA5}">
                      <a16:colId xmlns:a16="http://schemas.microsoft.com/office/drawing/2014/main" val="2202536787"/>
                    </a:ext>
                  </a:extLst>
                </a:gridCol>
                <a:gridCol w="1498529">
                  <a:extLst>
                    <a:ext uri="{9D8B030D-6E8A-4147-A177-3AD203B41FA5}">
                      <a16:colId xmlns:a16="http://schemas.microsoft.com/office/drawing/2014/main" val="1486159235"/>
                    </a:ext>
                  </a:extLst>
                </a:gridCol>
                <a:gridCol w="1798591">
                  <a:extLst>
                    <a:ext uri="{9D8B030D-6E8A-4147-A177-3AD203B41FA5}">
                      <a16:colId xmlns:a16="http://schemas.microsoft.com/office/drawing/2014/main" val="2312539007"/>
                    </a:ext>
                  </a:extLst>
                </a:gridCol>
                <a:gridCol w="1798591">
                  <a:extLst>
                    <a:ext uri="{9D8B030D-6E8A-4147-A177-3AD203B41FA5}">
                      <a16:colId xmlns:a16="http://schemas.microsoft.com/office/drawing/2014/main" val="4029314090"/>
                    </a:ext>
                  </a:extLst>
                </a:gridCol>
                <a:gridCol w="1798591">
                  <a:extLst>
                    <a:ext uri="{9D8B030D-6E8A-4147-A177-3AD203B41FA5}">
                      <a16:colId xmlns:a16="http://schemas.microsoft.com/office/drawing/2014/main" val="3192748231"/>
                    </a:ext>
                  </a:extLst>
                </a:gridCol>
              </a:tblGrid>
              <a:tr h="253796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Marta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Henrique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João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35330"/>
                  </a:ext>
                </a:extLst>
              </a:tr>
              <a:tr h="6297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Missing back arrow on main page and calendar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0151592"/>
                  </a:ext>
                </a:extLst>
              </a:tr>
              <a:tr h="44179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Cannot change pet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9418193"/>
                  </a:ext>
                </a:extLst>
              </a:tr>
              <a:tr h="44179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Diet page number is not evident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4382822"/>
                  </a:ext>
                </a:extLst>
              </a:tr>
              <a:tr h="62979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Missing body weight condition scale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168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717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264377" y="1208559"/>
            <a:ext cx="3663245" cy="1016000"/>
          </a:xfrm>
        </p:spPr>
        <p:txBody>
          <a:bodyPr rtlCol="0" anchor="b">
            <a:normAutofit fontScale="90000"/>
          </a:bodyPr>
          <a:lstStyle/>
          <a:p>
            <a:r>
              <a:rPr lang="en-US"/>
              <a:t>What's next?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F5D9385-AE2D-4A60-63B6-7B9821D63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1" y="4666888"/>
            <a:ext cx="1529357" cy="659352"/>
          </a:xfrm>
        </p:spPr>
        <p:txBody>
          <a:bodyPr/>
          <a:lstStyle/>
          <a:p>
            <a:r>
              <a:rPr lang="en-US" sz="2400" b="1"/>
              <a:t>Data Base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D1683A9-59FA-FFC8-25F0-79622F7C2D1F}"/>
              </a:ext>
            </a:extLst>
          </p:cNvPr>
          <p:cNvSpPr txBox="1">
            <a:spLocks/>
          </p:cNvSpPr>
          <p:nvPr/>
        </p:nvSpPr>
        <p:spPr>
          <a:xfrm>
            <a:off x="9235521" y="4757594"/>
            <a:ext cx="1880118" cy="659352"/>
          </a:xfrm>
          <a:prstGeom prst="rect">
            <a:avLst/>
          </a:prstGeom>
        </p:spPr>
        <p:txBody>
          <a:bodyPr vert="horz" lIns="45720" tIns="0" rIns="45720" bIns="0" rtlCol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Vet Interface</a:t>
            </a:r>
          </a:p>
        </p:txBody>
      </p:sp>
      <p:pic>
        <p:nvPicPr>
          <p:cNvPr id="2" name="Picture 1" descr="Database Storage Icon Vector For Your Website Design Logo App Ui  Illustration Stock Illustration - Download Image Now - iStock">
            <a:extLst>
              <a:ext uri="{FF2B5EF4-FFF2-40B4-BE49-F238E27FC236}">
                <a16:creationId xmlns:a16="http://schemas.microsoft.com/office/drawing/2014/main" id="{A7B4BE3E-6D56-BB4A-32FF-83CA1A524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19" y="2362980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" name="Picture 2" descr="A person in a white coat holding a dog&#10;&#10;Description automatically generated">
            <a:extLst>
              <a:ext uri="{FF2B5EF4-FFF2-40B4-BE49-F238E27FC236}">
                <a16:creationId xmlns:a16="http://schemas.microsoft.com/office/drawing/2014/main" id="{F6B7BAF9-C0B8-05E1-D18D-C84A07D29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9108015" y="2459409"/>
            <a:ext cx="2135979" cy="213597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Download backend website Vector Icon | Inventicons">
            <a:extLst>
              <a:ext uri="{FF2B5EF4-FFF2-40B4-BE49-F238E27FC236}">
                <a16:creationId xmlns:a16="http://schemas.microsoft.com/office/drawing/2014/main" id="{BAE63DB6-8970-440B-BD0C-EA84645B51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437" y="3255509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C94C47A-94F2-E947-8E43-40E60C2E2EB9}"/>
              </a:ext>
            </a:extLst>
          </p:cNvPr>
          <p:cNvSpPr txBox="1">
            <a:spLocks/>
          </p:cNvSpPr>
          <p:nvPr/>
        </p:nvSpPr>
        <p:spPr>
          <a:xfrm>
            <a:off x="5442858" y="5594895"/>
            <a:ext cx="1556571" cy="659352"/>
          </a:xfrm>
          <a:prstGeom prst="rect">
            <a:avLst/>
          </a:prstGeom>
        </p:spPr>
        <p:txBody>
          <a:bodyPr vert="horz" lIns="45720" tIns="0" rIns="45720" bIns="0" rtlCol="0" anchor="ctr">
            <a:noAutofit/>
          </a:bodyPr>
          <a:lstStyle>
            <a:lvl1pPr marL="0" indent="0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95000"/>
              <a:buFont typeface="Wingdings 2"/>
              <a:buNone/>
              <a:defRPr kumimoji="0" sz="2400" b="1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SzPct val="85000"/>
              <a:buFont typeface="Wingdings 2"/>
              <a:buNone/>
              <a:defRPr kumimoji="0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>
                  <a:lumMod val="50000"/>
                </a:schemeClr>
              </a:buClr>
              <a:buSzPct val="70000"/>
              <a:buFont typeface="Wingdings 2"/>
              <a:buNone/>
              <a:defRPr kumimoji="0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>
                  <a:lumMod val="75000"/>
                </a:schemeClr>
              </a:buClr>
              <a:buSzPct val="65000"/>
              <a:buFont typeface="Wingdings 2"/>
              <a:buNone/>
              <a:defRPr kumimoji="0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>
                  <a:lumMod val="75000"/>
                </a:schemeClr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Back End</a:t>
            </a:r>
          </a:p>
        </p:txBody>
      </p:sp>
    </p:spTree>
    <p:extLst>
      <p:ext uri="{BB962C8B-B14F-4D97-AF65-F5344CB8AC3E}">
        <p14:creationId xmlns:p14="http://schemas.microsoft.com/office/powerpoint/2010/main" val="34540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 anchor="b">
            <a:normAutofit/>
          </a:bodyPr>
          <a:lstStyle/>
          <a:p>
            <a:r>
              <a:rPr lang="en-US"/>
              <a:t>Project Objectives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BF90024-0834-390C-903A-238B206897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9315" y="2331498"/>
            <a:ext cx="4026202" cy="659352"/>
          </a:xfrm>
        </p:spPr>
        <p:txBody>
          <a:bodyPr/>
          <a:lstStyle/>
          <a:p>
            <a:r>
              <a:rPr lang="en-US" sz="2800" b="1"/>
              <a:t>High-level Goals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7F9CBF27-A09F-8203-5B2F-F125EB232D2E}"/>
              </a:ext>
            </a:extLst>
          </p:cNvPr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/>
          <a:lstStyle/>
          <a:p>
            <a:r>
              <a:rPr lang="en-US" sz="2400" b="1"/>
              <a:t>Benefits: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6FF1D0A5-48CA-0F52-D2F1-E6087035F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4159" y="2514600"/>
            <a:ext cx="5389033" cy="3845720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r>
              <a:rPr lang="en-US" sz="2400"/>
              <a:t>A more modern approach to the vet clinic's current work method</a:t>
            </a:r>
          </a:p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r>
              <a:rPr lang="en-US" sz="2400"/>
              <a:t>Interaction via mobile app can be a decisive factor in gathering customers</a:t>
            </a:r>
          </a:p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r>
              <a:rPr lang="en-US" sz="2400"/>
              <a:t>Vets will have their workload reduced with the implementation of this simple app </a:t>
            </a:r>
          </a:p>
          <a:p>
            <a:endParaRPr lang="en-US"/>
          </a:p>
        </p:txBody>
      </p:sp>
      <p:pic>
        <p:nvPicPr>
          <p:cNvPr id="4" name="Picture 3" descr="145,700+ Goals Icon Stock Illustrations, Royalty-Free Vector ...">
            <a:extLst>
              <a:ext uri="{FF2B5EF4-FFF2-40B4-BE49-F238E27FC236}">
                <a16:creationId xmlns:a16="http://schemas.microsoft.com/office/drawing/2014/main" id="{CC1C032F-C8BA-F0DC-A115-C5670249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237" y="2786741"/>
            <a:ext cx="2773135" cy="2618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3955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87C673-4D96-651C-EF43-5434A4B87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021" y="2372183"/>
            <a:ext cx="7133959" cy="867374"/>
          </a:xfrm>
        </p:spPr>
        <p:txBody>
          <a:bodyPr vert="horz" lIns="0" tIns="45720" rIns="0" bIns="0" rtlCol="0" anchor="b">
            <a:normAutofit fontScale="90000"/>
          </a:bodyPr>
          <a:lstStyle/>
          <a:p>
            <a:pPr algn="ctr"/>
            <a:r>
              <a:rPr lang="pt-PT" err="1"/>
              <a:t>Thank</a:t>
            </a:r>
            <a:r>
              <a:rPr lang="pt-PT"/>
              <a:t> </a:t>
            </a:r>
            <a:r>
              <a:rPr lang="pt-PT" err="1"/>
              <a:t>you</a:t>
            </a:r>
            <a:r>
              <a:rPr lang="pt-PT"/>
              <a:t> for </a:t>
            </a:r>
            <a:r>
              <a:rPr lang="pt-PT" err="1"/>
              <a:t>your</a:t>
            </a:r>
            <a:r>
              <a:rPr lang="pt-PT"/>
              <a:t> time!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9FBE633-C9B0-B417-9522-051E5A141007}"/>
              </a:ext>
            </a:extLst>
          </p:cNvPr>
          <p:cNvSpPr txBox="1">
            <a:spLocks/>
          </p:cNvSpPr>
          <p:nvPr/>
        </p:nvSpPr>
        <p:spPr>
          <a:xfrm>
            <a:off x="4539343" y="3074995"/>
            <a:ext cx="3113314" cy="867374"/>
          </a:xfrm>
          <a:prstGeom prst="rect">
            <a:avLst/>
          </a:prstGeom>
        </p:spPr>
        <p:txBody>
          <a:bodyPr vert="horz" lIns="0" tIns="45720" rIns="0" bIns="0" rtlCol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err="1"/>
              <a:t>Questions</a:t>
            </a:r>
            <a:r>
              <a:rPr lang="pt-PT"/>
              <a:t>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2ACC9E-0953-754F-4867-587E02EBFC1D}"/>
              </a:ext>
            </a:extLst>
          </p:cNvPr>
          <p:cNvSpPr txBox="1"/>
          <p:nvPr/>
        </p:nvSpPr>
        <p:spPr>
          <a:xfrm>
            <a:off x="4733731" y="4020371"/>
            <a:ext cx="272453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/>
              <a:t>Marta Condeço – 1/3</a:t>
            </a:r>
          </a:p>
          <a:p>
            <a:pPr algn="ctr"/>
            <a:r>
              <a:rPr lang="pt-PT"/>
              <a:t>Henrique Oliveira – 1/3</a:t>
            </a:r>
          </a:p>
          <a:p>
            <a:pPr algn="ctr"/>
            <a:r>
              <a:rPr lang="pt-PT"/>
              <a:t>João Gaspar – 1/3</a:t>
            </a:r>
          </a:p>
        </p:txBody>
      </p:sp>
    </p:spTree>
    <p:extLst>
      <p:ext uri="{BB962C8B-B14F-4D97-AF65-F5344CB8AC3E}">
        <p14:creationId xmlns:p14="http://schemas.microsoft.com/office/powerpoint/2010/main" val="20551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 anchor="b">
            <a:normAutofit/>
          </a:bodyPr>
          <a:lstStyle/>
          <a:p>
            <a:r>
              <a:rPr lang="en-US"/>
              <a:t>Target Users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600"/>
          </a:p>
          <a:p>
            <a:pPr marL="800100" lvl="1" indent="-342900">
              <a:buClr>
                <a:srgbClr val="2A4F1C"/>
              </a:buClr>
              <a:buFont typeface="Arial" panose="020B0604020202020204" pitchFamily="34" charset="0"/>
              <a:buChar char="•"/>
            </a:pPr>
            <a:endParaRPr lang="en-US" sz="2600"/>
          </a:p>
          <a:p>
            <a:pPr marL="800100" lvl="1" indent="-342900">
              <a:buClr>
                <a:srgbClr val="2A4F1C"/>
              </a:buClr>
              <a:buFont typeface="Arial" panose="020B0604020202020204" pitchFamily="34" charset="0"/>
              <a:buChar char="•"/>
            </a:pPr>
            <a:r>
              <a:rPr lang="en-US" sz="2600"/>
              <a:t>Pet owners</a:t>
            </a:r>
            <a:endParaRPr lang="en-US"/>
          </a:p>
          <a:p>
            <a:pPr marL="800100" lvl="1" indent="-342900">
              <a:buClr>
                <a:srgbClr val="2A4F1C"/>
              </a:buClr>
              <a:buFont typeface="Arial" panose="020B0604020202020204" pitchFamily="34" charset="0"/>
              <a:buChar char="•"/>
            </a:pPr>
            <a:r>
              <a:rPr lang="en-US" sz="2600"/>
              <a:t>Age range: 18+</a:t>
            </a:r>
          </a:p>
          <a:p>
            <a:pPr marL="800100" lvl="1" indent="-342900">
              <a:buClr>
                <a:srgbClr val="2A4F1C"/>
              </a:buClr>
              <a:buFont typeface="Arial" panose="020B0604020202020204" pitchFamily="34" charset="0"/>
              <a:buChar char="•"/>
            </a:pPr>
            <a:r>
              <a:rPr lang="en-US" sz="2600"/>
              <a:t>Technology savviness: Minimal – Expert</a:t>
            </a:r>
          </a:p>
          <a:p>
            <a:pPr marL="800100" lvl="1" indent="-342900">
              <a:buClr>
                <a:srgbClr val="2A4F1C"/>
              </a:buClr>
              <a:buFont typeface="Arial" panose="020B0604020202020204" pitchFamily="34" charset="0"/>
              <a:buChar char="•"/>
            </a:pPr>
            <a:endParaRPr lang="en-US" sz="2600"/>
          </a:p>
        </p:txBody>
      </p:sp>
      <p:pic>
        <p:nvPicPr>
          <p:cNvPr id="19" name="Imagem 18" descr="Uma imagem com ar livre, árvore, relva, pessoa&#10;&#10;Descrição gerada automaticamente">
            <a:extLst>
              <a:ext uri="{FF2B5EF4-FFF2-40B4-BE49-F238E27FC236}">
                <a16:creationId xmlns:a16="http://schemas.microsoft.com/office/drawing/2014/main" id="{A144D5F8-FDEF-5C5B-D184-98F7FC29AE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36" b="1"/>
          <a:stretch/>
        </p:blipFill>
        <p:spPr>
          <a:xfrm>
            <a:off x="6197600" y="1920085"/>
            <a:ext cx="5384800" cy="4434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2610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rtlCol="0" anchor="b">
            <a:normAutofit/>
          </a:bodyPr>
          <a:lstStyle/>
          <a:p>
            <a:r>
              <a:rPr lang="en-US"/>
              <a:t>Project evaluation methods</a:t>
            </a:r>
          </a:p>
        </p:txBody>
      </p:sp>
      <p:sp>
        <p:nvSpPr>
          <p:cNvPr id="2" name="Marcador de Posição de Conteúdo 1"/>
          <p:cNvSpPr>
            <a:spLocks noGrp="1"/>
          </p:cNvSpPr>
          <p:nvPr>
            <p:ph sz="quarter" idx="2"/>
          </p:nvPr>
        </p:nvSpPr>
        <p:spPr>
          <a:xfrm>
            <a:off x="774268" y="4865204"/>
            <a:ext cx="4413323" cy="470236"/>
          </a:xfrm>
        </p:spPr>
        <p:txBody>
          <a:bodyPr vert="horz" lIns="91440" tIns="0" rIns="91440" bIns="45720" rtlCol="0" anchor="t">
            <a:normAutofit/>
          </a:bodyPr>
          <a:lstStyle/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r>
              <a:rPr lang="pt-PT" sz="2400" u="sng"/>
              <a:t>Personas</a:t>
            </a:r>
            <a:r>
              <a:rPr lang="pt-PT" sz="2400"/>
              <a:t> (Role-</a:t>
            </a:r>
            <a:r>
              <a:rPr lang="pt-PT" sz="2400" err="1"/>
              <a:t>based</a:t>
            </a:r>
            <a:r>
              <a:rPr lang="pt-PT" sz="2400"/>
              <a:t>)</a:t>
            </a:r>
          </a:p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endParaRPr lang="pt-PT" sz="2400"/>
          </a:p>
          <a:p>
            <a:pPr marL="800100" lvl="1" indent="-342900">
              <a:buSzPct val="95000"/>
              <a:buFont typeface="Arial" panose="020B0604020202020204" pitchFamily="34" charset="0"/>
              <a:buChar char="•"/>
            </a:pPr>
            <a:endParaRPr lang="pt-PT" sz="2400" u="sng"/>
          </a:p>
        </p:txBody>
      </p:sp>
      <p:pic>
        <p:nvPicPr>
          <p:cNvPr id="18" name="Content Placeholder 17" descr="People Contact Icon People PNG &amp; SVG Design For T-Shirts">
            <a:extLst>
              <a:ext uri="{FF2B5EF4-FFF2-40B4-BE49-F238E27FC236}">
                <a16:creationId xmlns:a16="http://schemas.microsoft.com/office/drawing/2014/main" id="{7EDBA0B9-0ADF-824E-FC03-763DCABF36A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974322" y="2364008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E11D5B-08A3-77F2-27B8-DDA68BD98BD4}"/>
              </a:ext>
            </a:extLst>
          </p:cNvPr>
          <p:cNvSpPr txBox="1"/>
          <p:nvPr/>
        </p:nvSpPr>
        <p:spPr>
          <a:xfrm>
            <a:off x="5799666" y="4868333"/>
            <a:ext cx="1762021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2400" u="sng"/>
              <a:t>Scenarios</a:t>
            </a:r>
            <a:endParaRPr lang="en-US" sz="2400" u="sng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9E4091-825E-4AA3-B62D-C2C96D48AC56}"/>
              </a:ext>
            </a:extLst>
          </p:cNvPr>
          <p:cNvSpPr txBox="1"/>
          <p:nvPr/>
        </p:nvSpPr>
        <p:spPr>
          <a:xfrm>
            <a:off x="8621889" y="4868333"/>
            <a:ext cx="2325508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pt-PT" sz="2400" u="sng" err="1"/>
              <a:t>Task</a:t>
            </a:r>
            <a:r>
              <a:rPr lang="pt-PT" sz="2400" u="sng"/>
              <a:t> </a:t>
            </a:r>
            <a:r>
              <a:rPr lang="pt-PT" sz="2400" u="sng" err="1"/>
              <a:t>analysis</a:t>
            </a:r>
            <a:endParaRPr lang="en-US" err="1"/>
          </a:p>
        </p:txBody>
      </p:sp>
      <p:pic>
        <p:nvPicPr>
          <p:cNvPr id="21" name="Picture 20" descr="Scenario Icon Images – Browse 8,090 Stock Photos, Vectors, and Video |  Adobe Stock">
            <a:extLst>
              <a:ext uri="{FF2B5EF4-FFF2-40B4-BE49-F238E27FC236}">
                <a16:creationId xmlns:a16="http://schemas.microsoft.com/office/drawing/2014/main" id="{43E83761-12F3-349F-06C2-CBC842A32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326" y="2357437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Task Analysis Vector Fill outline Icon Design illustration ...">
            <a:extLst>
              <a:ext uri="{FF2B5EF4-FFF2-40B4-BE49-F238E27FC236}">
                <a16:creationId xmlns:a16="http://schemas.microsoft.com/office/drawing/2014/main" id="{51C6877A-7021-39ED-5C55-F92631869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450" y="2514600"/>
            <a:ext cx="2140655" cy="19840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7337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r>
              <a:rPr lang="pt-PT"/>
              <a:t>Personas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8E1BD400-CE25-EFC8-1BE8-C42EBA101A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074175"/>
              </p:ext>
            </p:extLst>
          </p:nvPr>
        </p:nvGraphicFramePr>
        <p:xfrm>
          <a:off x="609600" y="1847088"/>
          <a:ext cx="6565641" cy="3408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692528">
                  <a:extLst>
                    <a:ext uri="{9D8B030D-6E8A-4147-A177-3AD203B41FA5}">
                      <a16:colId xmlns:a16="http://schemas.microsoft.com/office/drawing/2014/main" val="4032697329"/>
                    </a:ext>
                  </a:extLst>
                </a:gridCol>
                <a:gridCol w="4873113">
                  <a:extLst>
                    <a:ext uri="{9D8B030D-6E8A-4147-A177-3AD203B41FA5}">
                      <a16:colId xmlns:a16="http://schemas.microsoft.com/office/drawing/2014/main" val="8875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Name</a:t>
                      </a:r>
                      <a:endParaRPr lang="pt-PT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Dr. Daniela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355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Gender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PT" err="1"/>
                        <a:t>Female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10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Age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29 </a:t>
                      </a:r>
                      <a:r>
                        <a:rPr lang="pt-PT" err="1"/>
                        <a:t>years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016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Profession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pt-PT" err="1"/>
                        <a:t>Veterinarian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015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Traits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/>
                        <a:t>Animal expert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 err="1"/>
                        <a:t>Above-average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knowledge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technology</a:t>
                      </a:r>
                      <a:endParaRPr lang="pt-P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3358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Main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motivation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and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goals</a:t>
                      </a:r>
                      <a:endParaRPr lang="en-US" b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 err="1"/>
                        <a:t>Pass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pets</a:t>
                      </a:r>
                      <a:r>
                        <a:rPr lang="pt-PT"/>
                        <a:t>' </a:t>
                      </a:r>
                      <a:r>
                        <a:rPr lang="pt-PT" err="1"/>
                        <a:t>info</a:t>
                      </a:r>
                      <a:r>
                        <a:rPr lang="pt-PT"/>
                        <a:t> to </a:t>
                      </a:r>
                      <a:r>
                        <a:rPr lang="pt-PT" err="1"/>
                        <a:t>the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respective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owners</a:t>
                      </a:r>
                      <a:r>
                        <a:rPr lang="pt-PT"/>
                        <a:t> in </a:t>
                      </a:r>
                      <a:r>
                        <a:rPr lang="pt-PT" err="1"/>
                        <a:t>an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efficient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way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0863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 </a:t>
                      </a:r>
                      <a:r>
                        <a:rPr lang="pt-PT" b="1" err="1"/>
                        <a:t>Needs</a:t>
                      </a:r>
                      <a:endParaRPr lang="en-US" b="1" err="1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/>
                        <a:t>New </a:t>
                      </a:r>
                      <a:r>
                        <a:rPr lang="pt-PT" err="1"/>
                        <a:t>information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exchange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method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815552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2B3FD35F-7758-EE9B-CDA6-6A5146214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570408" y="1847088"/>
            <a:ext cx="3700800" cy="3700800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00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Personas</a:t>
            </a:r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6B557256-B5D5-1207-071A-88F47E7B82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14509"/>
              </p:ext>
            </p:extLst>
          </p:nvPr>
        </p:nvGraphicFramePr>
        <p:xfrm>
          <a:off x="609600" y="1847088"/>
          <a:ext cx="6483588" cy="3677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16443">
                  <a:extLst>
                    <a:ext uri="{9D8B030D-6E8A-4147-A177-3AD203B41FA5}">
                      <a16:colId xmlns:a16="http://schemas.microsoft.com/office/drawing/2014/main" val="4032697329"/>
                    </a:ext>
                  </a:extLst>
                </a:gridCol>
                <a:gridCol w="4667145">
                  <a:extLst>
                    <a:ext uri="{9D8B030D-6E8A-4147-A177-3AD203B41FA5}">
                      <a16:colId xmlns:a16="http://schemas.microsoft.com/office/drawing/2014/main" val="8875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Name</a:t>
                      </a:r>
                      <a:endParaRPr lang="pt-PT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Matilda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55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Gender</a:t>
                      </a: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err="1"/>
                        <a:t>Female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10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Age</a:t>
                      </a: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78 </a:t>
                      </a:r>
                      <a:r>
                        <a:rPr lang="pt-PT" err="1"/>
                        <a:t>years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16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Profession</a:t>
                      </a: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err="1"/>
                        <a:t>Retired</a:t>
                      </a:r>
                      <a:endParaRPr lang="en-US" err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15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Traits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noProof="0"/>
                        <a:t>Cat enthusiast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noProof="0"/>
                        <a:t>Minimal knowledge on technology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8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Main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motivation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and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goals</a:t>
                      </a: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 err="1"/>
                        <a:t>Has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seven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cats</a:t>
                      </a:r>
                      <a:r>
                        <a:rPr lang="pt-PT"/>
                        <a:t>, </a:t>
                      </a:r>
                      <a:r>
                        <a:rPr lang="pt-PT" err="1"/>
                        <a:t>each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one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with</a:t>
                      </a:r>
                      <a:r>
                        <a:rPr lang="pt-PT"/>
                        <a:t> </a:t>
                      </a:r>
                      <a:r>
                        <a:rPr lang="pt-PT" err="1"/>
                        <a:t>unique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needs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63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Needs</a:t>
                      </a: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/>
                        <a:t>A </a:t>
                      </a:r>
                      <a:r>
                        <a:rPr lang="pt-PT" err="1"/>
                        <a:t>way</a:t>
                      </a:r>
                      <a:r>
                        <a:rPr lang="pt-PT"/>
                        <a:t> to </a:t>
                      </a:r>
                      <a:r>
                        <a:rPr lang="pt-PT" err="1"/>
                        <a:t>keep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track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of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her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cats</a:t>
                      </a:r>
                      <a:r>
                        <a:rPr lang="pt-PT"/>
                        <a:t>' medical </a:t>
                      </a:r>
                      <a:r>
                        <a:rPr lang="pt-PT" err="1"/>
                        <a:t>needs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2815552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B9817C0B-271D-D6FA-BDFF-115B3AA78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487369" y="1847088"/>
            <a:ext cx="3700849" cy="3700849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4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/>
              <a:t>Personas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AC8FD9-915F-5267-4858-891CED99D1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58442"/>
              </p:ext>
            </p:extLst>
          </p:nvPr>
        </p:nvGraphicFramePr>
        <p:xfrm>
          <a:off x="609600" y="1847088"/>
          <a:ext cx="6483588" cy="3677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16443">
                  <a:extLst>
                    <a:ext uri="{9D8B030D-6E8A-4147-A177-3AD203B41FA5}">
                      <a16:colId xmlns:a16="http://schemas.microsoft.com/office/drawing/2014/main" val="4032697329"/>
                    </a:ext>
                  </a:extLst>
                </a:gridCol>
                <a:gridCol w="4667145">
                  <a:extLst>
                    <a:ext uri="{9D8B030D-6E8A-4147-A177-3AD203B41FA5}">
                      <a16:colId xmlns:a16="http://schemas.microsoft.com/office/drawing/2014/main" val="8875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Name</a:t>
                      </a:r>
                      <a:endParaRPr lang="pt-PT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João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55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Gender</a:t>
                      </a: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Male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10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Age</a:t>
                      </a: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28 </a:t>
                      </a:r>
                      <a:r>
                        <a:rPr lang="pt-PT" err="1"/>
                        <a:t>years</a:t>
                      </a: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16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Profession</a:t>
                      </a: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err="1"/>
                        <a:t>Accountant</a:t>
                      </a:r>
                      <a:endParaRPr lang="en-US" err="1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15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Traits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 err="1"/>
                        <a:t>Below-average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experience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with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animals</a:t>
                      </a: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 err="1"/>
                        <a:t>Below-average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knowledge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technology</a:t>
                      </a:r>
                      <a:endParaRPr lang="pt-PT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8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Main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motivation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and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goals</a:t>
                      </a: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/>
                        <a:t>Take </a:t>
                      </a:r>
                      <a:r>
                        <a:rPr lang="pt-PT" err="1"/>
                        <a:t>care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of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his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new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dog</a:t>
                      </a:r>
                      <a:r>
                        <a:rPr lang="pt-PT"/>
                        <a:t> 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63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Needs</a:t>
                      </a:r>
                      <a:endParaRPr lang="en-US" b="1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/>
                        <a:t>A </a:t>
                      </a:r>
                      <a:r>
                        <a:rPr lang="pt-PT" err="1"/>
                        <a:t>simple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and</a:t>
                      </a:r>
                      <a:r>
                        <a:rPr lang="pt-PT"/>
                        <a:t> "</a:t>
                      </a:r>
                      <a:r>
                        <a:rPr lang="pt-PT" err="1"/>
                        <a:t>begginer-friendly</a:t>
                      </a:r>
                      <a:r>
                        <a:rPr lang="pt-PT"/>
                        <a:t>" </a:t>
                      </a:r>
                      <a:r>
                        <a:rPr lang="pt-PT" err="1"/>
                        <a:t>way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of</a:t>
                      </a:r>
                      <a:r>
                        <a:rPr lang="pt-PT"/>
                        <a:t> meeting </a:t>
                      </a:r>
                      <a:r>
                        <a:rPr lang="pt-PT" err="1"/>
                        <a:t>his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dog's</a:t>
                      </a:r>
                      <a:r>
                        <a:rPr lang="pt-PT"/>
                        <a:t> medical </a:t>
                      </a:r>
                      <a:r>
                        <a:rPr lang="pt-PT" err="1"/>
                        <a:t>needs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2815552"/>
                  </a:ext>
                </a:extLst>
              </a:tr>
            </a:tbl>
          </a:graphicData>
        </a:graphic>
      </p:graphicFrame>
      <p:pic>
        <p:nvPicPr>
          <p:cNvPr id="4" name="Picture 2">
            <a:extLst>
              <a:ext uri="{FF2B5EF4-FFF2-40B4-BE49-F238E27FC236}">
                <a16:creationId xmlns:a16="http://schemas.microsoft.com/office/drawing/2014/main" id="{484EBDF2-558E-C8A4-C9E0-8E4C882FC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7369" y="1847088"/>
            <a:ext cx="3700849" cy="3700849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37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PT" err="1"/>
              <a:t>Scenarios</a:t>
            </a:r>
            <a:endParaRPr lang="pt-PT"/>
          </a:p>
        </p:txBody>
      </p:sp>
      <p:sp>
        <p:nvSpPr>
          <p:cNvPr id="2" name="Marcador de Posição de Conteúdo 1"/>
          <p:cNvSpPr>
            <a:spLocks noGrp="1"/>
          </p:cNvSpPr>
          <p:nvPr>
            <p:ph idx="1"/>
          </p:nvPr>
        </p:nvSpPr>
        <p:spPr>
          <a:xfrm>
            <a:off x="609600" y="2745861"/>
            <a:ext cx="10972800" cy="2599025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="1"/>
              <a:t>Task 1 – </a:t>
            </a:r>
            <a:r>
              <a:rPr lang="en-US"/>
              <a:t>Matilda wants to buy the recommended food for each of her 7 cats</a:t>
            </a:r>
          </a:p>
          <a:p>
            <a:pPr>
              <a:buClr>
                <a:srgbClr val="626B1A"/>
              </a:buClr>
            </a:pPr>
            <a:endParaRPr lang="en-US"/>
          </a:p>
          <a:p>
            <a:r>
              <a:rPr lang="en-US" b="1"/>
              <a:t>Task 2 – </a:t>
            </a:r>
            <a:r>
              <a:rPr lang="en-US"/>
              <a:t>Matilda wants to update one of her pet’s weight</a:t>
            </a:r>
            <a:endParaRPr lang="pt-PT"/>
          </a:p>
          <a:p>
            <a:pPr marL="0" indent="0">
              <a:buClr>
                <a:srgbClr val="626B1A"/>
              </a:buClr>
              <a:buNone/>
            </a:pPr>
            <a:endParaRPr lang="en-US"/>
          </a:p>
          <a:p>
            <a:pPr>
              <a:buClr>
                <a:srgbClr val="626B1A"/>
              </a:buClr>
            </a:pPr>
            <a:r>
              <a:rPr lang="pt-PT" b="1" err="1"/>
              <a:t>Task</a:t>
            </a:r>
            <a:r>
              <a:rPr lang="pt-PT" b="1"/>
              <a:t> 3 </a:t>
            </a:r>
            <a:r>
              <a:rPr lang="en-US" b="1"/>
              <a:t>– </a:t>
            </a:r>
            <a:r>
              <a:rPr lang="pt-PT" b="1"/>
              <a:t> </a:t>
            </a:r>
            <a:r>
              <a:rPr lang="en-US"/>
              <a:t>João wants to check the prescription the vet passed in the last appointment</a:t>
            </a:r>
            <a:endParaRPr lang="pt-PT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8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resentação sobre o debate de ideias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entury Gothic-Palatino Linotyp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 panose="0204050205050503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5870843_TF03460637" id="{234DA912-2CAF-4306-94B2-AF6F932F889A}" vid="{E29D8406-40B0-4182-8FB8-97AFA4E56AD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debate de ideias da empresa</Template>
  <Application>Microsoft Office PowerPoint</Application>
  <PresentationFormat>Widescreen</PresentationFormat>
  <Slides>30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Apresentação sobre o debate de ideias</vt:lpstr>
      <vt:lpstr>HCI-ASSIGNMENT Nº2</vt:lpstr>
      <vt:lpstr>Feed Oliver Web App</vt:lpstr>
      <vt:lpstr>Project Objectives</vt:lpstr>
      <vt:lpstr>Target Users</vt:lpstr>
      <vt:lpstr>Project evaluation methods</vt:lpstr>
      <vt:lpstr>Personas</vt:lpstr>
      <vt:lpstr>Personas</vt:lpstr>
      <vt:lpstr>Personas</vt:lpstr>
      <vt:lpstr>Scenarios</vt:lpstr>
      <vt:lpstr>Task 1 – Check care recommendations</vt:lpstr>
      <vt:lpstr>Task 3 - Check Prescription</vt:lpstr>
      <vt:lpstr>Project Requirements</vt:lpstr>
      <vt:lpstr>Low Fidelity Prototype</vt:lpstr>
      <vt:lpstr>Low Fidelity Prototype</vt:lpstr>
      <vt:lpstr>LFP User Evaluations: User Tasks</vt:lpstr>
      <vt:lpstr>LFP User Evaluations: Subjects' suggestions</vt:lpstr>
      <vt:lpstr>Functional Prototype</vt:lpstr>
      <vt:lpstr>High Fidelity Prototype</vt:lpstr>
      <vt:lpstr>High Fidelity Prototype</vt:lpstr>
      <vt:lpstr>FP User Evaluations: Method Used</vt:lpstr>
      <vt:lpstr>FP User Evaluations: User Tasks</vt:lpstr>
      <vt:lpstr>Results</vt:lpstr>
      <vt:lpstr>DEMO</vt:lpstr>
      <vt:lpstr>DEMO</vt:lpstr>
      <vt:lpstr>DEMO</vt:lpstr>
      <vt:lpstr>DEMO</vt:lpstr>
      <vt:lpstr>DEMO</vt:lpstr>
      <vt:lpstr>Heuristic Evaluation</vt:lpstr>
      <vt:lpstr>What's next?</vt:lpstr>
      <vt:lpstr>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HIC-ASSIGNMENT Nº2</dc:title>
  <dc:creator>Marta Condeço</dc:creator>
  <cp:revision>137</cp:revision>
  <dcterms:created xsi:type="dcterms:W3CDTF">2024-05-14T17:11:08Z</dcterms:created>
  <dcterms:modified xsi:type="dcterms:W3CDTF">2024-05-23T17:41:04Z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74069100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